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charts/chart7.xml" ContentType="application/vnd.openxmlformats-officedocument.drawingml.chart+xml"/>
  <Override PartName="/ppt/notesSlides/notesSlide9.xml" ContentType="application/vnd.openxmlformats-officedocument.presentationml.notesSlide+xml"/>
  <Override PartName="/ppt/tags/tag14.xml" ContentType="application/vnd.openxmlformats-officedocument.presentationml.tags+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charts/chart4.xml" ContentType="application/vnd.openxmlformats-officedocument.drawingml.chart+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1" r:id="rId2"/>
    <p:sldId id="302" r:id="rId3"/>
    <p:sldId id="303" r:id="rId4"/>
    <p:sldId id="304" r:id="rId5"/>
    <p:sldId id="305" r:id="rId6"/>
    <p:sldId id="285" r:id="rId7"/>
    <p:sldId id="313" r:id="rId8"/>
    <p:sldId id="268" r:id="rId9"/>
    <p:sldId id="260" r:id="rId10"/>
    <p:sldId id="262" r:id="rId11"/>
    <p:sldId id="270" r:id="rId12"/>
    <p:sldId id="269" r:id="rId13"/>
    <p:sldId id="298" r:id="rId14"/>
    <p:sldId id="299" r:id="rId15"/>
    <p:sldId id="307" r:id="rId16"/>
    <p:sldId id="282" r:id="rId17"/>
    <p:sldId id="297" r:id="rId18"/>
    <p:sldId id="308" r:id="rId19"/>
    <p:sldId id="314" r:id="rId20"/>
    <p:sldId id="301" r:id="rId21"/>
    <p:sldId id="315" r:id="rId22"/>
    <p:sldId id="264" r:id="rId23"/>
    <p:sldId id="318" r:id="rId24"/>
    <p:sldId id="287" r:id="rId25"/>
    <p:sldId id="311" r:id="rId26"/>
    <p:sldId id="317" r:id="rId27"/>
    <p:sldId id="258" r:id="rId28"/>
    <p:sldId id="259" r:id="rId29"/>
  </p:sldIdLst>
  <p:sldSz cx="9144000" cy="6858000" type="screen4x3"/>
  <p:notesSz cx="6858000" cy="9144000"/>
  <p:custDataLst>
    <p:tags r:id="rId32"/>
  </p:custData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1BD5C3"/>
    <a:srgbClr val="21B2C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60"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14550902070\&#12487;&#12473;&#12463;&#12488;&#12483;&#12503;\&#12495;&#12523;&#12495;&#12454;&#12473;&#12414;&#12392;&#12417;&#12384;&#12424;100910.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14550902070\&#12487;&#12473;&#12463;&#12488;&#12483;&#12503;\&#12495;&#12523;&#12495;&#12454;&#12473;&#12414;&#12392;&#12417;&#12384;&#12424;100910.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14550902070\&#12487;&#12473;&#12463;&#12488;&#12483;&#12503;\&#12495;&#12523;&#12495;&#12454;&#12473;&#12414;&#12392;&#12417;&#12384;&#12424;100910.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14550902070\&#12487;&#12473;&#12463;&#12488;&#12483;&#12503;\&#12495;&#12523;&#12495;&#12454;&#12473;&#12414;&#12392;&#12417;&#12384;&#12424;100910.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14550902070\&#12487;&#12473;&#12463;&#12488;&#12483;&#12503;\&#12495;&#12523;&#12495;&#12454;&#12473;&#12414;&#12392;&#12417;&#12384;&#12424;100910.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14550902070\&#12487;&#12473;&#12463;&#12488;&#12483;&#12503;\&#12495;&#12523;&#12495;&#12454;&#12473;&#12414;&#12392;&#12417;&#12384;&#12424;100910.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stacked"/>
        <c:ser>
          <c:idx val="0"/>
          <c:order val="0"/>
          <c:tx>
            <c:strRef>
              <c:f>Sheet1!$A$3</c:f>
              <c:strCache>
                <c:ptCount val="1"/>
                <c:pt idx="0">
                  <c:v>65歳以上</c:v>
                </c:pt>
              </c:strCache>
            </c:strRef>
          </c:tx>
          <c:spPr>
            <a:solidFill>
              <a:schemeClr val="accent2">
                <a:lumMod val="75000"/>
              </a:schemeClr>
            </a:solidFill>
          </c:spPr>
          <c:dLbls>
            <c:spPr>
              <a:solidFill>
                <a:schemeClr val="accent2">
                  <a:lumMod val="20000"/>
                  <a:lumOff val="80000"/>
                </a:schemeClr>
              </a:solidFill>
            </c:spPr>
            <c:showVal val="1"/>
          </c:dLbls>
          <c:cat>
            <c:numRef>
              <c:f>Sheet1!$B$2:$I$2</c:f>
              <c:numCache>
                <c:formatCode>General</c:formatCode>
                <c:ptCount val="8"/>
                <c:pt idx="0">
                  <c:v>1999</c:v>
                </c:pt>
                <c:pt idx="1">
                  <c:v>2000</c:v>
                </c:pt>
                <c:pt idx="2">
                  <c:v>2001</c:v>
                </c:pt>
                <c:pt idx="3">
                  <c:v>2002</c:v>
                </c:pt>
                <c:pt idx="4">
                  <c:v>2003</c:v>
                </c:pt>
                <c:pt idx="5">
                  <c:v>2004</c:v>
                </c:pt>
                <c:pt idx="6">
                  <c:v>2005</c:v>
                </c:pt>
                <c:pt idx="7">
                  <c:v>2006</c:v>
                </c:pt>
              </c:numCache>
            </c:numRef>
          </c:cat>
          <c:val>
            <c:numRef>
              <c:f>Sheet1!$B$3:$I$3</c:f>
              <c:numCache>
                <c:formatCode>General</c:formatCode>
                <c:ptCount val="8"/>
                <c:pt idx="0">
                  <c:v>94</c:v>
                </c:pt>
                <c:pt idx="1">
                  <c:v>123</c:v>
                </c:pt>
                <c:pt idx="2">
                  <c:v>135</c:v>
                </c:pt>
                <c:pt idx="3">
                  <c:v>156</c:v>
                </c:pt>
                <c:pt idx="4">
                  <c:v>190</c:v>
                </c:pt>
                <c:pt idx="5">
                  <c:v>250</c:v>
                </c:pt>
                <c:pt idx="6">
                  <c:v>299</c:v>
                </c:pt>
                <c:pt idx="7">
                  <c:v>326</c:v>
                </c:pt>
              </c:numCache>
            </c:numRef>
          </c:val>
        </c:ser>
        <c:ser>
          <c:idx val="1"/>
          <c:order val="1"/>
          <c:tx>
            <c:strRef>
              <c:f>Sheet1!$A$4</c:f>
              <c:strCache>
                <c:ptCount val="1"/>
                <c:pt idx="0">
                  <c:v>総数</c:v>
                </c:pt>
              </c:strCache>
            </c:strRef>
          </c:tx>
          <c:spPr>
            <a:solidFill>
              <a:schemeClr val="bg1">
                <a:lumMod val="65000"/>
              </a:schemeClr>
            </a:solidFill>
          </c:spPr>
          <c:cat>
            <c:numRef>
              <c:f>Sheet1!$B$2:$I$2</c:f>
              <c:numCache>
                <c:formatCode>General</c:formatCode>
                <c:ptCount val="8"/>
                <c:pt idx="0">
                  <c:v>1999</c:v>
                </c:pt>
                <c:pt idx="1">
                  <c:v>2000</c:v>
                </c:pt>
                <c:pt idx="2">
                  <c:v>2001</c:v>
                </c:pt>
                <c:pt idx="3">
                  <c:v>2002</c:v>
                </c:pt>
                <c:pt idx="4">
                  <c:v>2003</c:v>
                </c:pt>
                <c:pt idx="5">
                  <c:v>2004</c:v>
                </c:pt>
                <c:pt idx="6">
                  <c:v>2005</c:v>
                </c:pt>
                <c:pt idx="7">
                  <c:v>2006</c:v>
                </c:pt>
              </c:numCache>
            </c:numRef>
          </c:cat>
          <c:val>
            <c:numRef>
              <c:f>Sheet1!$B$4:$I$4</c:f>
              <c:numCache>
                <c:formatCode>General</c:formatCode>
                <c:ptCount val="8"/>
                <c:pt idx="0">
                  <c:v>113</c:v>
                </c:pt>
                <c:pt idx="1">
                  <c:v>112</c:v>
                </c:pt>
                <c:pt idx="2">
                  <c:v>113</c:v>
                </c:pt>
                <c:pt idx="3">
                  <c:v>135</c:v>
                </c:pt>
                <c:pt idx="4">
                  <c:v>128</c:v>
                </c:pt>
                <c:pt idx="5">
                  <c:v>159</c:v>
                </c:pt>
                <c:pt idx="6">
                  <c:v>159</c:v>
                </c:pt>
                <c:pt idx="7">
                  <c:v>191</c:v>
                </c:pt>
              </c:numCache>
            </c:numRef>
          </c:val>
        </c:ser>
        <c:overlap val="100"/>
        <c:axId val="157682304"/>
        <c:axId val="158093696"/>
      </c:barChart>
      <c:catAx>
        <c:axId val="157682304"/>
        <c:scaling>
          <c:orientation val="minMax"/>
        </c:scaling>
        <c:axPos val="b"/>
        <c:numFmt formatCode="General" sourceLinked="1"/>
        <c:tickLblPos val="nextTo"/>
        <c:crossAx val="158093696"/>
        <c:crosses val="autoZero"/>
        <c:auto val="1"/>
        <c:lblAlgn val="ctr"/>
        <c:lblOffset val="100"/>
      </c:catAx>
      <c:valAx>
        <c:axId val="158093696"/>
        <c:scaling>
          <c:orientation val="minMax"/>
        </c:scaling>
        <c:axPos val="l"/>
        <c:majorGridlines/>
        <c:numFmt formatCode="General" sourceLinked="1"/>
        <c:tickLblPos val="nextTo"/>
        <c:crossAx val="157682304"/>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b="1" baseline="0">
                <a:latin typeface="ＭＳ Ｐゴシック" pitchFamily="50" charset="-128"/>
                <a:ea typeface="ＭＳ Ｐゴシック" pitchFamily="50" charset="-128"/>
              </a:defRPr>
            </a:pPr>
            <a:r>
              <a:rPr lang="ja-JP" altLang="en-US" b="1" baseline="0" dirty="0" smtClean="0">
                <a:latin typeface="ＭＳ Ｐゴシック" pitchFamily="50" charset="-128"/>
                <a:ea typeface="ＭＳ Ｐゴシック" pitchFamily="50" charset="-128"/>
              </a:rPr>
              <a:t>図表３：男女別利用者数</a:t>
            </a:r>
            <a:endParaRPr lang="en-US" altLang="ja-JP" b="1" baseline="0" dirty="0" smtClean="0">
              <a:latin typeface="ＭＳ Ｐゴシック" pitchFamily="50" charset="-128"/>
              <a:ea typeface="ＭＳ Ｐゴシック" pitchFamily="50" charset="-128"/>
            </a:endParaRPr>
          </a:p>
        </c:rich>
      </c:tx>
      <c:layout/>
    </c:title>
    <c:plotArea>
      <c:layout/>
      <c:barChart>
        <c:barDir val="col"/>
        <c:grouping val="stacked"/>
        <c:ser>
          <c:idx val="0"/>
          <c:order val="0"/>
          <c:tx>
            <c:strRef>
              <c:f>分析!$A$3</c:f>
              <c:strCache>
                <c:ptCount val="1"/>
                <c:pt idx="0">
                  <c:v>男</c:v>
                </c:pt>
              </c:strCache>
            </c:strRef>
          </c:tx>
          <c:spPr>
            <a:solidFill>
              <a:schemeClr val="accent2"/>
            </a:solidFill>
          </c:spPr>
          <c:dLbls>
            <c:dLbl>
              <c:idx val="3"/>
              <c:delete val="1"/>
            </c:dLbl>
            <c:dLbl>
              <c:idx val="6"/>
              <c:delete val="1"/>
            </c:dLbl>
            <c:spPr>
              <a:solidFill>
                <a:schemeClr val="accent2"/>
              </a:solidFill>
            </c:spPr>
            <c:showVal val="1"/>
          </c:dLbls>
          <c:cat>
            <c:strRef>
              <c:f>分析!$B$2:$H$2</c:f>
              <c:strCache>
                <c:ptCount val="7"/>
                <c:pt idx="0">
                  <c:v>月</c:v>
                </c:pt>
                <c:pt idx="1">
                  <c:v>火</c:v>
                </c:pt>
                <c:pt idx="2">
                  <c:v>水</c:v>
                </c:pt>
                <c:pt idx="3">
                  <c:v>木</c:v>
                </c:pt>
                <c:pt idx="4">
                  <c:v>金</c:v>
                </c:pt>
                <c:pt idx="5">
                  <c:v>土</c:v>
                </c:pt>
                <c:pt idx="6">
                  <c:v>日</c:v>
                </c:pt>
              </c:strCache>
            </c:strRef>
          </c:cat>
          <c:val>
            <c:numRef>
              <c:f>分析!$B$3:$H$3</c:f>
              <c:numCache>
                <c:formatCode>General</c:formatCode>
                <c:ptCount val="7"/>
                <c:pt idx="0">
                  <c:v>6</c:v>
                </c:pt>
                <c:pt idx="1">
                  <c:v>7</c:v>
                </c:pt>
                <c:pt idx="2">
                  <c:v>2</c:v>
                </c:pt>
                <c:pt idx="3">
                  <c:v>0</c:v>
                </c:pt>
                <c:pt idx="4">
                  <c:v>6</c:v>
                </c:pt>
                <c:pt idx="5">
                  <c:v>8</c:v>
                </c:pt>
                <c:pt idx="6">
                  <c:v>0</c:v>
                </c:pt>
              </c:numCache>
            </c:numRef>
          </c:val>
        </c:ser>
        <c:ser>
          <c:idx val="1"/>
          <c:order val="1"/>
          <c:tx>
            <c:strRef>
              <c:f>分析!$A$4</c:f>
              <c:strCache>
                <c:ptCount val="1"/>
                <c:pt idx="0">
                  <c:v>女</c:v>
                </c:pt>
              </c:strCache>
            </c:strRef>
          </c:tx>
          <c:spPr>
            <a:solidFill>
              <a:schemeClr val="accent1"/>
            </a:solidFill>
          </c:spPr>
          <c:dLbls>
            <c:showVal val="1"/>
          </c:dLbls>
          <c:cat>
            <c:strRef>
              <c:f>分析!$B$2:$H$2</c:f>
              <c:strCache>
                <c:ptCount val="7"/>
                <c:pt idx="0">
                  <c:v>月</c:v>
                </c:pt>
                <c:pt idx="1">
                  <c:v>火</c:v>
                </c:pt>
                <c:pt idx="2">
                  <c:v>水</c:v>
                </c:pt>
                <c:pt idx="3">
                  <c:v>木</c:v>
                </c:pt>
                <c:pt idx="4">
                  <c:v>金</c:v>
                </c:pt>
                <c:pt idx="5">
                  <c:v>土</c:v>
                </c:pt>
                <c:pt idx="6">
                  <c:v>日</c:v>
                </c:pt>
              </c:strCache>
            </c:strRef>
          </c:cat>
          <c:val>
            <c:numRef>
              <c:f>分析!$B$4:$H$4</c:f>
              <c:numCache>
                <c:formatCode>General</c:formatCode>
                <c:ptCount val="7"/>
                <c:pt idx="0">
                  <c:v>3</c:v>
                </c:pt>
                <c:pt idx="1">
                  <c:v>4</c:v>
                </c:pt>
                <c:pt idx="2">
                  <c:v>1</c:v>
                </c:pt>
                <c:pt idx="3">
                  <c:v>1</c:v>
                </c:pt>
                <c:pt idx="4">
                  <c:v>4</c:v>
                </c:pt>
                <c:pt idx="5">
                  <c:v>7</c:v>
                </c:pt>
                <c:pt idx="6">
                  <c:v>3</c:v>
                </c:pt>
              </c:numCache>
            </c:numRef>
          </c:val>
        </c:ser>
        <c:dLbls>
          <c:showVal val="1"/>
        </c:dLbls>
        <c:gapWidth val="95"/>
        <c:overlap val="100"/>
        <c:axId val="158446720"/>
        <c:axId val="158448256"/>
      </c:barChart>
      <c:catAx>
        <c:axId val="158446720"/>
        <c:scaling>
          <c:orientation val="minMax"/>
        </c:scaling>
        <c:axPos val="b"/>
        <c:numFmt formatCode="General" sourceLinked="1"/>
        <c:majorTickMark val="none"/>
        <c:tickLblPos val="nextTo"/>
        <c:crossAx val="158448256"/>
        <c:crosses val="autoZero"/>
        <c:auto val="1"/>
        <c:lblAlgn val="ctr"/>
        <c:lblOffset val="100"/>
      </c:catAx>
      <c:valAx>
        <c:axId val="158448256"/>
        <c:scaling>
          <c:orientation val="minMax"/>
        </c:scaling>
        <c:delete val="1"/>
        <c:axPos val="l"/>
        <c:numFmt formatCode="General" sourceLinked="1"/>
        <c:tickLblPos val="none"/>
        <c:crossAx val="158446720"/>
        <c:crosses val="autoZero"/>
        <c:crossBetween val="between"/>
      </c:valAx>
    </c:plotArea>
    <c:legend>
      <c:legendPos val="t"/>
      <c:layout/>
    </c:legend>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a:pPr>
            <a:r>
              <a:rPr lang="ja-JP" altLang="en-US" dirty="0" smtClean="0"/>
              <a:t>図表４：利用者の年代構成</a:t>
            </a:r>
            <a:endParaRPr lang="ja-JP" altLang="en-US" dirty="0"/>
          </a:p>
        </c:rich>
      </c:tx>
      <c:layout/>
    </c:title>
    <c:plotArea>
      <c:layout>
        <c:manualLayout>
          <c:layoutTarget val="inner"/>
          <c:xMode val="edge"/>
          <c:yMode val="edge"/>
          <c:x val="9.1975940507437265E-2"/>
          <c:y val="0.15652814231554391"/>
          <c:w val="0.46327034120735183"/>
          <c:h val="0.77211723534559018"/>
        </c:manualLayout>
      </c:layout>
      <c:pieChart>
        <c:varyColors val="1"/>
        <c:ser>
          <c:idx val="0"/>
          <c:order val="0"/>
          <c:explosion val="6"/>
          <c:dPt>
            <c:idx val="0"/>
            <c:explosion val="0"/>
            <c:spPr>
              <a:solidFill>
                <a:srgbClr val="FF0000">
                  <a:alpha val="69000"/>
                </a:srgbClr>
              </a:solidFill>
            </c:spPr>
          </c:dPt>
          <c:dPt>
            <c:idx val="1"/>
            <c:explosion val="0"/>
            <c:spPr>
              <a:solidFill>
                <a:srgbClr val="FFC000"/>
              </a:solidFill>
            </c:spPr>
          </c:dPt>
          <c:dPt>
            <c:idx val="2"/>
            <c:explosion val="0"/>
            <c:spPr>
              <a:solidFill>
                <a:srgbClr val="FFFF00"/>
              </a:solidFill>
            </c:spPr>
          </c:dPt>
          <c:dPt>
            <c:idx val="3"/>
            <c:explosion val="0"/>
            <c:spPr>
              <a:solidFill>
                <a:srgbClr val="92D050"/>
              </a:solidFill>
            </c:spPr>
          </c:dPt>
          <c:dPt>
            <c:idx val="4"/>
            <c:explosion val="0"/>
            <c:spPr>
              <a:solidFill>
                <a:srgbClr val="00B0F0"/>
              </a:solidFill>
            </c:spPr>
          </c:dPt>
          <c:dPt>
            <c:idx val="5"/>
            <c:explosion val="0"/>
            <c:spPr>
              <a:solidFill>
                <a:srgbClr val="7030A0"/>
              </a:solidFill>
            </c:spPr>
          </c:dPt>
          <c:dLbls>
            <c:txPr>
              <a:bodyPr/>
              <a:lstStyle/>
              <a:p>
                <a:pPr>
                  <a:defRPr sz="1200" baseline="0"/>
                </a:pPr>
                <a:endParaRPr lang="ja-JP"/>
              </a:p>
            </c:txPr>
            <c:dLblPos val="outEnd"/>
            <c:showPercent val="1"/>
            <c:showLeaderLines val="1"/>
          </c:dLbls>
          <c:cat>
            <c:strRef>
              <c:f>分析!$Q$3:$Q$8</c:f>
              <c:strCache>
                <c:ptCount val="6"/>
                <c:pt idx="0">
                  <c:v>20代</c:v>
                </c:pt>
                <c:pt idx="1">
                  <c:v>30代</c:v>
                </c:pt>
                <c:pt idx="2">
                  <c:v>40代</c:v>
                </c:pt>
                <c:pt idx="3">
                  <c:v>50代</c:v>
                </c:pt>
                <c:pt idx="4">
                  <c:v>60代</c:v>
                </c:pt>
                <c:pt idx="5">
                  <c:v>70代</c:v>
                </c:pt>
              </c:strCache>
            </c:strRef>
          </c:cat>
          <c:val>
            <c:numRef>
              <c:f>分析!$R$3:$R$8</c:f>
              <c:numCache>
                <c:formatCode>General</c:formatCode>
                <c:ptCount val="6"/>
                <c:pt idx="0">
                  <c:v>11</c:v>
                </c:pt>
                <c:pt idx="1">
                  <c:v>7</c:v>
                </c:pt>
                <c:pt idx="2">
                  <c:v>10</c:v>
                </c:pt>
                <c:pt idx="3">
                  <c:v>14</c:v>
                </c:pt>
                <c:pt idx="4">
                  <c:v>5</c:v>
                </c:pt>
                <c:pt idx="5">
                  <c:v>5</c:v>
                </c:pt>
              </c:numCache>
            </c:numRef>
          </c:val>
        </c:ser>
        <c:dLbls>
          <c:showPercent val="1"/>
        </c:dLbls>
        <c:firstSliceAng val="0"/>
      </c:pieChart>
    </c:plotArea>
    <c:legend>
      <c:legendPos val="t"/>
      <c:legendEntry>
        <c:idx val="0"/>
        <c:txPr>
          <a:bodyPr/>
          <a:lstStyle/>
          <a:p>
            <a:pPr>
              <a:defRPr sz="1400" baseline="0"/>
            </a:pPr>
            <a:endParaRPr lang="ja-JP"/>
          </a:p>
        </c:txPr>
      </c:legendEntry>
      <c:legendEntry>
        <c:idx val="1"/>
        <c:txPr>
          <a:bodyPr/>
          <a:lstStyle/>
          <a:p>
            <a:pPr>
              <a:defRPr sz="1400" baseline="0"/>
            </a:pPr>
            <a:endParaRPr lang="ja-JP"/>
          </a:p>
        </c:txPr>
      </c:legendEntry>
      <c:legendEntry>
        <c:idx val="2"/>
        <c:txPr>
          <a:bodyPr/>
          <a:lstStyle/>
          <a:p>
            <a:pPr>
              <a:defRPr sz="1400" baseline="0"/>
            </a:pPr>
            <a:endParaRPr lang="ja-JP"/>
          </a:p>
        </c:txPr>
      </c:legendEntry>
      <c:legendEntry>
        <c:idx val="3"/>
        <c:txPr>
          <a:bodyPr/>
          <a:lstStyle/>
          <a:p>
            <a:pPr>
              <a:defRPr sz="1400" baseline="0"/>
            </a:pPr>
            <a:endParaRPr lang="ja-JP"/>
          </a:p>
        </c:txPr>
      </c:legendEntry>
      <c:legendEntry>
        <c:idx val="4"/>
        <c:txPr>
          <a:bodyPr/>
          <a:lstStyle/>
          <a:p>
            <a:pPr>
              <a:defRPr sz="1400" baseline="0"/>
            </a:pPr>
            <a:endParaRPr lang="ja-JP"/>
          </a:p>
        </c:txPr>
      </c:legendEntry>
      <c:legendEntry>
        <c:idx val="5"/>
        <c:txPr>
          <a:bodyPr/>
          <a:lstStyle/>
          <a:p>
            <a:pPr>
              <a:defRPr sz="1400" baseline="0"/>
            </a:pPr>
            <a:endParaRPr lang="ja-JP"/>
          </a:p>
        </c:txPr>
      </c:legendEntry>
      <c:layout>
        <c:manualLayout>
          <c:xMode val="edge"/>
          <c:yMode val="edge"/>
          <c:x val="0.60007699037620299"/>
          <c:y val="0.19166666666666668"/>
          <c:w val="0.39706802274716013"/>
          <c:h val="0.79628463108778069"/>
        </c:manualLayout>
      </c:layout>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a:pPr>
            <a:r>
              <a:rPr lang="ja-JP" altLang="en-US"/>
              <a:t>どんな人が利用しているか</a:t>
            </a:r>
          </a:p>
        </c:rich>
      </c:tx>
      <c:layout/>
    </c:title>
    <c:plotArea>
      <c:layout>
        <c:manualLayout>
          <c:layoutTarget val="inner"/>
          <c:xMode val="edge"/>
          <c:yMode val="edge"/>
          <c:x val="9.1975940507437265E-2"/>
          <c:y val="0.15652814231554391"/>
          <c:w val="0.46327034120735183"/>
          <c:h val="0.77211723534559018"/>
        </c:manualLayout>
      </c:layout>
      <c:pieChart>
        <c:varyColors val="1"/>
        <c:dLbls>
          <c:showPercent val="1"/>
        </c:dLbls>
        <c:firstSliceAng val="0"/>
      </c:pieChart>
    </c:plotArea>
    <c:legend>
      <c:legendPos val="t"/>
      <c:layout>
        <c:manualLayout>
          <c:xMode val="edge"/>
          <c:yMode val="edge"/>
          <c:x val="0.60007699037620299"/>
          <c:y val="0.19166666666666668"/>
          <c:w val="0.39706802274716013"/>
          <c:h val="0.79628463108778069"/>
        </c:manualLayout>
      </c:layout>
    </c:legend>
    <c:plotVisOnly val="1"/>
    <c:dispBlanksAs val="zero"/>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a:pPr>
            <a:r>
              <a:rPr lang="ja-JP" altLang="en-US" dirty="0" smtClean="0"/>
              <a:t>図表５：どんな</a:t>
            </a:r>
            <a:r>
              <a:rPr lang="ja-JP" altLang="en-US" dirty="0"/>
              <a:t>人が利用しているか</a:t>
            </a:r>
          </a:p>
        </c:rich>
      </c:tx>
      <c:layout/>
    </c:title>
    <c:plotArea>
      <c:layout>
        <c:manualLayout>
          <c:layoutTarget val="inner"/>
          <c:xMode val="edge"/>
          <c:yMode val="edge"/>
          <c:x val="9.1975940507437265E-2"/>
          <c:y val="0.15652814231554391"/>
          <c:w val="0.46327034120735183"/>
          <c:h val="0.77211723534559018"/>
        </c:manualLayout>
      </c:layout>
      <c:pieChart>
        <c:varyColors val="1"/>
        <c:ser>
          <c:idx val="0"/>
          <c:order val="0"/>
          <c:explosion val="6"/>
          <c:dPt>
            <c:idx val="0"/>
            <c:explosion val="0"/>
            <c:spPr>
              <a:solidFill>
                <a:srgbClr val="FF0000">
                  <a:alpha val="69000"/>
                </a:srgbClr>
              </a:solidFill>
            </c:spPr>
          </c:dPt>
          <c:dPt>
            <c:idx val="1"/>
            <c:explosion val="0"/>
            <c:spPr>
              <a:solidFill>
                <a:srgbClr val="FFC000"/>
              </a:solidFill>
            </c:spPr>
          </c:dPt>
          <c:dPt>
            <c:idx val="2"/>
            <c:explosion val="0"/>
            <c:spPr>
              <a:solidFill>
                <a:srgbClr val="FFFF00"/>
              </a:solidFill>
            </c:spPr>
          </c:dPt>
          <c:dPt>
            <c:idx val="3"/>
            <c:explosion val="0"/>
            <c:spPr>
              <a:solidFill>
                <a:srgbClr val="92D050"/>
              </a:solidFill>
            </c:spPr>
          </c:dPt>
          <c:dPt>
            <c:idx val="4"/>
            <c:explosion val="0"/>
            <c:spPr>
              <a:solidFill>
                <a:srgbClr val="00B0F0"/>
              </a:solidFill>
            </c:spPr>
          </c:dPt>
          <c:dLbls>
            <c:txPr>
              <a:bodyPr/>
              <a:lstStyle/>
              <a:p>
                <a:pPr>
                  <a:defRPr sz="1800" baseline="0"/>
                </a:pPr>
                <a:endParaRPr lang="ja-JP"/>
              </a:p>
            </c:txPr>
            <c:dLblPos val="outEnd"/>
            <c:showPercent val="1"/>
            <c:showLeaderLines val="1"/>
          </c:dLbls>
          <c:cat>
            <c:strRef>
              <c:f>分析!$A$26:$E$26</c:f>
              <c:strCache>
                <c:ptCount val="5"/>
                <c:pt idx="0">
                  <c:v>スタッフと顔見知り</c:v>
                </c:pt>
                <c:pt idx="1">
                  <c:v>宿泊客</c:v>
                </c:pt>
                <c:pt idx="2">
                  <c:v>関係者</c:v>
                </c:pt>
                <c:pt idx="3">
                  <c:v>関係者などでない客</c:v>
                </c:pt>
                <c:pt idx="4">
                  <c:v>不明</c:v>
                </c:pt>
              </c:strCache>
            </c:strRef>
          </c:cat>
          <c:val>
            <c:numRef>
              <c:f>分析!$A$27:$E$27</c:f>
              <c:numCache>
                <c:formatCode>General</c:formatCode>
                <c:ptCount val="5"/>
                <c:pt idx="0">
                  <c:v>22</c:v>
                </c:pt>
                <c:pt idx="1">
                  <c:v>5</c:v>
                </c:pt>
                <c:pt idx="2">
                  <c:v>6</c:v>
                </c:pt>
                <c:pt idx="3">
                  <c:v>9</c:v>
                </c:pt>
                <c:pt idx="4">
                  <c:v>10</c:v>
                </c:pt>
              </c:numCache>
            </c:numRef>
          </c:val>
        </c:ser>
        <c:dLbls>
          <c:showPercent val="1"/>
        </c:dLbls>
        <c:firstSliceAng val="0"/>
      </c:pieChart>
    </c:plotArea>
    <c:legend>
      <c:legendPos val="t"/>
      <c:legendEntry>
        <c:idx val="0"/>
        <c:txPr>
          <a:bodyPr/>
          <a:lstStyle/>
          <a:p>
            <a:pPr>
              <a:defRPr sz="1800" baseline="0"/>
            </a:pPr>
            <a:endParaRPr lang="ja-JP"/>
          </a:p>
        </c:txPr>
      </c:legendEntry>
      <c:legendEntry>
        <c:idx val="1"/>
        <c:txPr>
          <a:bodyPr/>
          <a:lstStyle/>
          <a:p>
            <a:pPr>
              <a:defRPr sz="1800" baseline="0"/>
            </a:pPr>
            <a:endParaRPr lang="ja-JP"/>
          </a:p>
        </c:txPr>
      </c:legendEntry>
      <c:legendEntry>
        <c:idx val="2"/>
        <c:txPr>
          <a:bodyPr/>
          <a:lstStyle/>
          <a:p>
            <a:pPr>
              <a:defRPr sz="1800" baseline="0"/>
            </a:pPr>
            <a:endParaRPr lang="ja-JP"/>
          </a:p>
        </c:txPr>
      </c:legendEntry>
      <c:legendEntry>
        <c:idx val="3"/>
        <c:txPr>
          <a:bodyPr/>
          <a:lstStyle/>
          <a:p>
            <a:pPr>
              <a:defRPr sz="1800" baseline="0"/>
            </a:pPr>
            <a:endParaRPr lang="ja-JP"/>
          </a:p>
        </c:txPr>
      </c:legendEntry>
      <c:legendEntry>
        <c:idx val="4"/>
        <c:txPr>
          <a:bodyPr/>
          <a:lstStyle/>
          <a:p>
            <a:pPr>
              <a:defRPr sz="1800" baseline="0"/>
            </a:pPr>
            <a:endParaRPr lang="ja-JP"/>
          </a:p>
        </c:txPr>
      </c:legendEntry>
      <c:layout>
        <c:manualLayout>
          <c:xMode val="edge"/>
          <c:yMode val="edge"/>
          <c:x val="0.59804976969353363"/>
          <c:y val="0.149203458794361"/>
          <c:w val="0.39706802274716013"/>
          <c:h val="0.79628463108778069"/>
        </c:manualLayout>
      </c:layout>
    </c:legend>
    <c:plotVisOnly val="1"/>
    <c:dispBlanksAs val="zero"/>
  </c:chart>
  <c:spPr>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a:pPr>
            <a:r>
              <a:rPr lang="ja-JP" altLang="en-US" dirty="0" smtClean="0"/>
              <a:t>図表６：一回</a:t>
            </a:r>
            <a:r>
              <a:rPr lang="ja-JP" altLang="en-US" dirty="0"/>
              <a:t>当たりの滞在時間</a:t>
            </a:r>
          </a:p>
        </c:rich>
      </c:tx>
      <c:layout>
        <c:manualLayout>
          <c:xMode val="edge"/>
          <c:yMode val="edge"/>
          <c:x val="0.16395343828010195"/>
          <c:y val="3.0459872116505818E-2"/>
        </c:manualLayout>
      </c:layout>
    </c:title>
    <c:plotArea>
      <c:layout>
        <c:manualLayout>
          <c:layoutTarget val="inner"/>
          <c:xMode val="edge"/>
          <c:yMode val="edge"/>
          <c:x val="9.6277581623722019E-2"/>
          <c:y val="0.14009354159327644"/>
          <c:w val="0.46327034120735183"/>
          <c:h val="0.77211723534559018"/>
        </c:manualLayout>
      </c:layout>
      <c:pieChart>
        <c:varyColors val="1"/>
        <c:ser>
          <c:idx val="0"/>
          <c:order val="0"/>
          <c:tx>
            <c:strRef>
              <c:f>分析!$A$51</c:f>
              <c:strCache>
                <c:ptCount val="1"/>
                <c:pt idx="0">
                  <c:v>度数分布表（滞在時間）</c:v>
                </c:pt>
              </c:strCache>
            </c:strRef>
          </c:tx>
          <c:explosion val="6"/>
          <c:dPt>
            <c:idx val="0"/>
            <c:explosion val="0"/>
            <c:spPr>
              <a:solidFill>
                <a:srgbClr val="FF0000">
                  <a:alpha val="69000"/>
                </a:srgbClr>
              </a:solidFill>
            </c:spPr>
          </c:dPt>
          <c:dPt>
            <c:idx val="1"/>
            <c:explosion val="0"/>
            <c:spPr>
              <a:solidFill>
                <a:srgbClr val="FFC000"/>
              </a:solidFill>
            </c:spPr>
          </c:dPt>
          <c:dPt>
            <c:idx val="2"/>
            <c:explosion val="0"/>
            <c:spPr>
              <a:solidFill>
                <a:srgbClr val="FFFF00"/>
              </a:solidFill>
            </c:spPr>
          </c:dPt>
          <c:dPt>
            <c:idx val="3"/>
            <c:explosion val="0"/>
            <c:spPr>
              <a:solidFill>
                <a:srgbClr val="92D050"/>
              </a:solidFill>
            </c:spPr>
          </c:dPt>
          <c:dPt>
            <c:idx val="4"/>
            <c:explosion val="0"/>
            <c:spPr>
              <a:solidFill>
                <a:srgbClr val="00B0F0"/>
              </a:solidFill>
            </c:spPr>
          </c:dPt>
          <c:dPt>
            <c:idx val="5"/>
            <c:explosion val="0"/>
            <c:spPr>
              <a:solidFill>
                <a:srgbClr val="7030A0"/>
              </a:solidFill>
            </c:spPr>
          </c:dPt>
          <c:dLbls>
            <c:txPr>
              <a:bodyPr/>
              <a:lstStyle/>
              <a:p>
                <a:pPr>
                  <a:defRPr sz="1800" baseline="0"/>
                </a:pPr>
                <a:endParaRPr lang="ja-JP"/>
              </a:p>
            </c:txPr>
            <c:dLblPos val="outEnd"/>
            <c:showPercent val="1"/>
            <c:showLeaderLines val="1"/>
          </c:dLbls>
          <c:cat>
            <c:strRef>
              <c:f>分析!$A$52:$A$57</c:f>
              <c:strCache>
                <c:ptCount val="6"/>
                <c:pt idx="0">
                  <c:v>0～1時間</c:v>
                </c:pt>
                <c:pt idx="1">
                  <c:v>1～2時間</c:v>
                </c:pt>
                <c:pt idx="2">
                  <c:v>2～3時間</c:v>
                </c:pt>
                <c:pt idx="3">
                  <c:v>3～4時間</c:v>
                </c:pt>
                <c:pt idx="4">
                  <c:v>4～5時間</c:v>
                </c:pt>
                <c:pt idx="5">
                  <c:v>5時間以上</c:v>
                </c:pt>
              </c:strCache>
            </c:strRef>
          </c:cat>
          <c:val>
            <c:numRef>
              <c:f>分析!$B$52:$B$57</c:f>
              <c:numCache>
                <c:formatCode>General</c:formatCode>
                <c:ptCount val="6"/>
                <c:pt idx="0">
                  <c:v>22</c:v>
                </c:pt>
                <c:pt idx="1">
                  <c:v>13</c:v>
                </c:pt>
                <c:pt idx="2">
                  <c:v>6</c:v>
                </c:pt>
                <c:pt idx="3">
                  <c:v>8</c:v>
                </c:pt>
                <c:pt idx="4">
                  <c:v>2</c:v>
                </c:pt>
                <c:pt idx="5">
                  <c:v>1</c:v>
                </c:pt>
              </c:numCache>
            </c:numRef>
          </c:val>
        </c:ser>
        <c:dLbls>
          <c:showPercent val="1"/>
        </c:dLbls>
        <c:firstSliceAng val="0"/>
      </c:pieChart>
    </c:plotArea>
    <c:legend>
      <c:legendPos val="t"/>
      <c:legendEntry>
        <c:idx val="0"/>
        <c:txPr>
          <a:bodyPr/>
          <a:lstStyle/>
          <a:p>
            <a:pPr>
              <a:defRPr sz="1800" baseline="0"/>
            </a:pPr>
            <a:endParaRPr lang="ja-JP"/>
          </a:p>
        </c:txPr>
      </c:legendEntry>
      <c:legendEntry>
        <c:idx val="1"/>
        <c:txPr>
          <a:bodyPr/>
          <a:lstStyle/>
          <a:p>
            <a:pPr>
              <a:defRPr sz="1800" baseline="0"/>
            </a:pPr>
            <a:endParaRPr lang="ja-JP"/>
          </a:p>
        </c:txPr>
      </c:legendEntry>
      <c:legendEntry>
        <c:idx val="2"/>
        <c:txPr>
          <a:bodyPr/>
          <a:lstStyle/>
          <a:p>
            <a:pPr>
              <a:defRPr sz="1800" baseline="0"/>
            </a:pPr>
            <a:endParaRPr lang="ja-JP"/>
          </a:p>
        </c:txPr>
      </c:legendEntry>
      <c:legendEntry>
        <c:idx val="3"/>
        <c:txPr>
          <a:bodyPr/>
          <a:lstStyle/>
          <a:p>
            <a:pPr>
              <a:defRPr sz="1800" baseline="0"/>
            </a:pPr>
            <a:endParaRPr lang="ja-JP"/>
          </a:p>
        </c:txPr>
      </c:legendEntry>
      <c:legendEntry>
        <c:idx val="4"/>
        <c:txPr>
          <a:bodyPr/>
          <a:lstStyle/>
          <a:p>
            <a:pPr>
              <a:defRPr sz="1800" baseline="0"/>
            </a:pPr>
            <a:endParaRPr lang="ja-JP"/>
          </a:p>
        </c:txPr>
      </c:legendEntry>
      <c:legendEntry>
        <c:idx val="5"/>
        <c:txPr>
          <a:bodyPr/>
          <a:lstStyle/>
          <a:p>
            <a:pPr>
              <a:defRPr sz="1800" baseline="0"/>
            </a:pPr>
            <a:endParaRPr lang="ja-JP"/>
          </a:p>
        </c:txPr>
      </c:legendEntry>
      <c:layout>
        <c:manualLayout>
          <c:xMode val="edge"/>
          <c:yMode val="edge"/>
          <c:x val="0.6029320154903427"/>
          <c:y val="0.17619557865890137"/>
          <c:w val="0.39706802274716013"/>
          <c:h val="0.79628463108778069"/>
        </c:manualLayout>
      </c:layout>
    </c:legend>
    <c:plotVisOnly val="1"/>
    <c:dispBlanksAs val="zero"/>
  </c:chart>
  <c:spPr>
    <a:ln>
      <a:noFill/>
    </a:ln>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a:pPr>
            <a:r>
              <a:rPr lang="ja-JP" altLang="en-US" dirty="0" smtClean="0"/>
              <a:t>図表７：</a:t>
            </a:r>
            <a:r>
              <a:rPr lang="ja-JP" dirty="0" smtClean="0"/>
              <a:t>コミュニケーション</a:t>
            </a:r>
            <a:r>
              <a:rPr lang="ja-JP" altLang="en-US" dirty="0"/>
              <a:t>形態</a:t>
            </a:r>
            <a:endParaRPr lang="ja-JP" dirty="0"/>
          </a:p>
        </c:rich>
      </c:tx>
      <c:layout>
        <c:manualLayout>
          <c:xMode val="edge"/>
          <c:yMode val="edge"/>
          <c:x val="0.18235431753374201"/>
          <c:y val="2.5138305339810742E-2"/>
        </c:manualLayout>
      </c:layout>
    </c:title>
    <c:plotArea>
      <c:layout>
        <c:manualLayout>
          <c:layoutTarget val="inner"/>
          <c:xMode val="edge"/>
          <c:yMode val="edge"/>
          <c:x val="7.5819353405177203E-2"/>
          <c:y val="0.15877135218241703"/>
          <c:w val="0.45319210563905632"/>
          <c:h val="0.66219444899781865"/>
        </c:manualLayout>
      </c:layout>
      <c:barChart>
        <c:barDir val="col"/>
        <c:grouping val="clustered"/>
        <c:ser>
          <c:idx val="0"/>
          <c:order val="0"/>
          <c:dPt>
            <c:idx val="0"/>
            <c:spPr>
              <a:solidFill>
                <a:srgbClr val="FF0000">
                  <a:alpha val="69000"/>
                </a:srgbClr>
              </a:solidFill>
            </c:spPr>
          </c:dPt>
          <c:dPt>
            <c:idx val="1"/>
            <c:spPr>
              <a:solidFill>
                <a:srgbClr val="FFC000"/>
              </a:solidFill>
            </c:spPr>
          </c:dPt>
          <c:dPt>
            <c:idx val="2"/>
            <c:spPr>
              <a:solidFill>
                <a:srgbClr val="FFFF00"/>
              </a:solidFill>
            </c:spPr>
          </c:dPt>
          <c:dPt>
            <c:idx val="3"/>
            <c:spPr>
              <a:solidFill>
                <a:srgbClr val="92D050"/>
              </a:solidFill>
            </c:spPr>
          </c:dPt>
          <c:dPt>
            <c:idx val="4"/>
            <c:spPr>
              <a:solidFill>
                <a:srgbClr val="00B0F0"/>
              </a:solidFill>
            </c:spPr>
          </c:dPt>
          <c:dPt>
            <c:idx val="5"/>
            <c:spPr>
              <a:solidFill>
                <a:srgbClr val="7030A0"/>
              </a:solidFill>
            </c:spPr>
          </c:dPt>
          <c:dLbls>
            <c:dLbl>
              <c:idx val="0"/>
              <c:layout>
                <c:manualLayout>
                  <c:x val="3.4449825623240039E-2"/>
                  <c:y val="4.8459893345183871E-2"/>
                </c:manualLayout>
              </c:layout>
              <c:dLblPos val="outEnd"/>
              <c:showVal val="1"/>
            </c:dLbl>
            <c:dLblPos val="outEnd"/>
            <c:showVal val="1"/>
          </c:dLbls>
          <c:cat>
            <c:strRef>
              <c:f>分析!$A$30:$F$30</c:f>
              <c:strCache>
                <c:ptCount val="6"/>
                <c:pt idx="0">
                  <c:v>スタッフとやりとり</c:v>
                </c:pt>
                <c:pt idx="1">
                  <c:v>利用者同士（一緒に来訪した相手）とやりとり</c:v>
                </c:pt>
                <c:pt idx="2">
                  <c:v>利用者同士（店で一緒になった知り合い）とやりとり</c:v>
                </c:pt>
                <c:pt idx="3">
                  <c:v>利用者同士（店で一緒になった初対面の相手）とやりとり</c:v>
                </c:pt>
                <c:pt idx="4">
                  <c:v>不明</c:v>
                </c:pt>
                <c:pt idx="5">
                  <c:v>会話なし</c:v>
                </c:pt>
              </c:strCache>
            </c:strRef>
          </c:cat>
          <c:val>
            <c:numRef>
              <c:f>分析!$A$31:$F$31</c:f>
              <c:numCache>
                <c:formatCode>General</c:formatCode>
                <c:ptCount val="6"/>
                <c:pt idx="0">
                  <c:v>38</c:v>
                </c:pt>
                <c:pt idx="1">
                  <c:v>20</c:v>
                </c:pt>
                <c:pt idx="2">
                  <c:v>7</c:v>
                </c:pt>
                <c:pt idx="3">
                  <c:v>9</c:v>
                </c:pt>
                <c:pt idx="4">
                  <c:v>6</c:v>
                </c:pt>
                <c:pt idx="5">
                  <c:v>1</c:v>
                </c:pt>
              </c:numCache>
            </c:numRef>
          </c:val>
        </c:ser>
        <c:axId val="158875648"/>
        <c:axId val="158865664"/>
      </c:barChart>
      <c:valAx>
        <c:axId val="158865664"/>
        <c:scaling>
          <c:orientation val="minMax"/>
        </c:scaling>
        <c:axPos val="l"/>
        <c:majorGridlines/>
        <c:numFmt formatCode="General" sourceLinked="1"/>
        <c:tickLblPos val="nextTo"/>
        <c:crossAx val="158875648"/>
        <c:crosses val="autoZero"/>
        <c:crossBetween val="between"/>
      </c:valAx>
      <c:catAx>
        <c:axId val="158875648"/>
        <c:scaling>
          <c:orientation val="minMax"/>
        </c:scaling>
        <c:delete val="1"/>
        <c:axPos val="b"/>
        <c:tickLblPos val="nextTo"/>
        <c:crossAx val="158865664"/>
        <c:crosses val="autoZero"/>
        <c:auto val="1"/>
        <c:lblAlgn val="ctr"/>
        <c:lblOffset val="100"/>
      </c:catAx>
    </c:plotArea>
    <c:legend>
      <c:legendPos val="t"/>
      <c:legendEntry>
        <c:idx val="0"/>
        <c:txPr>
          <a:bodyPr/>
          <a:lstStyle/>
          <a:p>
            <a:pPr>
              <a:defRPr sz="1700" baseline="0"/>
            </a:pPr>
            <a:endParaRPr lang="ja-JP"/>
          </a:p>
        </c:txPr>
      </c:legendEntry>
      <c:legendEntry>
        <c:idx val="1"/>
        <c:txPr>
          <a:bodyPr/>
          <a:lstStyle/>
          <a:p>
            <a:pPr>
              <a:defRPr sz="1700" baseline="0"/>
            </a:pPr>
            <a:endParaRPr lang="ja-JP"/>
          </a:p>
        </c:txPr>
      </c:legendEntry>
      <c:legendEntry>
        <c:idx val="2"/>
        <c:txPr>
          <a:bodyPr/>
          <a:lstStyle/>
          <a:p>
            <a:pPr>
              <a:defRPr sz="1700" baseline="0"/>
            </a:pPr>
            <a:endParaRPr lang="ja-JP"/>
          </a:p>
        </c:txPr>
      </c:legendEntry>
      <c:legendEntry>
        <c:idx val="3"/>
        <c:txPr>
          <a:bodyPr/>
          <a:lstStyle/>
          <a:p>
            <a:pPr>
              <a:defRPr sz="1700" baseline="0"/>
            </a:pPr>
            <a:endParaRPr lang="ja-JP"/>
          </a:p>
        </c:txPr>
      </c:legendEntry>
      <c:legendEntry>
        <c:idx val="4"/>
        <c:txPr>
          <a:bodyPr/>
          <a:lstStyle/>
          <a:p>
            <a:pPr>
              <a:defRPr sz="1700" baseline="0"/>
            </a:pPr>
            <a:endParaRPr lang="ja-JP"/>
          </a:p>
        </c:txPr>
      </c:legendEntry>
      <c:legendEntry>
        <c:idx val="5"/>
        <c:txPr>
          <a:bodyPr/>
          <a:lstStyle/>
          <a:p>
            <a:pPr>
              <a:defRPr sz="1700" baseline="0"/>
            </a:pPr>
            <a:endParaRPr lang="ja-JP"/>
          </a:p>
        </c:txPr>
      </c:legendEntry>
      <c:layout>
        <c:manualLayout>
          <c:xMode val="edge"/>
          <c:yMode val="edge"/>
          <c:x val="0.57992048502547477"/>
          <c:y val="0.10767943746679177"/>
          <c:w val="0.38866951291126461"/>
          <c:h val="0.80258769797754836"/>
        </c:manualLayout>
      </c:layout>
      <c:txPr>
        <a:bodyPr/>
        <a:lstStyle/>
        <a:p>
          <a:pPr>
            <a:defRPr sz="1800" baseline="0"/>
          </a:pPr>
          <a:endParaRPr lang="ja-JP"/>
        </a:p>
      </c:txPr>
    </c:legend>
    <c:plotVisOnly val="1"/>
    <c:dispBlanksAs val="gap"/>
  </c:chart>
  <c:spPr>
    <a:ln>
      <a:no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772C9-42B1-4655-9228-124066FCD9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1B8D2BDE-3DE6-4E30-876F-8BC577342C69}">
      <dgm:prSet phldrT="[テキスト]" custT="1"/>
      <dgm:spPr/>
      <dgm:t>
        <a:bodyPr/>
        <a:lstStyle/>
        <a:p>
          <a:r>
            <a:rPr kumimoji="1" lang="ja-JP" altLang="en-US" sz="2400" dirty="0" smtClean="0"/>
            <a:t>行政</a:t>
          </a:r>
          <a:endParaRPr kumimoji="1" lang="ja-JP" altLang="en-US" sz="2400" dirty="0"/>
        </a:p>
      </dgm:t>
    </dgm:pt>
    <dgm:pt modelId="{C134FE05-6EBC-499F-9428-408B8FA258C4}" type="parTrans" cxnId="{B3FB3D43-4FF1-4CC6-B837-F8369BE39972}">
      <dgm:prSet/>
      <dgm:spPr/>
      <dgm:t>
        <a:bodyPr/>
        <a:lstStyle/>
        <a:p>
          <a:endParaRPr kumimoji="1" lang="ja-JP" altLang="en-US"/>
        </a:p>
      </dgm:t>
    </dgm:pt>
    <dgm:pt modelId="{C11700D4-F107-4E75-852A-C7BC991D40A8}" type="sibTrans" cxnId="{B3FB3D43-4FF1-4CC6-B837-F8369BE39972}">
      <dgm:prSet/>
      <dgm:spPr/>
      <dgm:t>
        <a:bodyPr/>
        <a:lstStyle/>
        <a:p>
          <a:endParaRPr kumimoji="1" lang="ja-JP" altLang="en-US"/>
        </a:p>
      </dgm:t>
    </dgm:pt>
    <dgm:pt modelId="{27BFD184-588B-413C-814B-62618C212B23}">
      <dgm:prSet phldrT="[テキスト]" custT="1"/>
      <dgm:spPr/>
      <dgm:t>
        <a:bodyPr/>
        <a:lstStyle/>
        <a:p>
          <a:r>
            <a:rPr kumimoji="1" lang="ja-JP" altLang="en-US" sz="1800" dirty="0" smtClean="0"/>
            <a:t>民生委員</a:t>
          </a:r>
          <a:endParaRPr kumimoji="1" lang="ja-JP" altLang="en-US" sz="1800" dirty="0"/>
        </a:p>
      </dgm:t>
    </dgm:pt>
    <dgm:pt modelId="{E5021736-7A70-4393-88C5-AA08520E7078}" type="parTrans" cxnId="{CF20C325-6CCD-43D2-87BA-BE203235CA3A}">
      <dgm:prSet/>
      <dgm:spPr/>
      <dgm:t>
        <a:bodyPr/>
        <a:lstStyle/>
        <a:p>
          <a:endParaRPr kumimoji="1" lang="ja-JP" altLang="en-US"/>
        </a:p>
      </dgm:t>
    </dgm:pt>
    <dgm:pt modelId="{D4ED7B1C-F7B2-4C1F-9DE9-277BEB38D220}" type="sibTrans" cxnId="{CF20C325-6CCD-43D2-87BA-BE203235CA3A}">
      <dgm:prSet/>
      <dgm:spPr/>
      <dgm:t>
        <a:bodyPr/>
        <a:lstStyle/>
        <a:p>
          <a:endParaRPr kumimoji="1" lang="ja-JP" altLang="en-US"/>
        </a:p>
      </dgm:t>
    </dgm:pt>
    <dgm:pt modelId="{550DFDD5-DECD-4562-8AAE-25A68B42A57D}">
      <dgm:prSet phldrT="[テキスト]" custT="1"/>
      <dgm:spPr/>
      <dgm:t>
        <a:bodyPr/>
        <a:lstStyle/>
        <a:p>
          <a:r>
            <a:rPr kumimoji="1" lang="ja-JP" altLang="en-US" sz="1800" dirty="0" smtClean="0"/>
            <a:t>社会保障制度</a:t>
          </a:r>
          <a:endParaRPr kumimoji="1" lang="ja-JP" altLang="en-US" sz="1800" dirty="0"/>
        </a:p>
      </dgm:t>
    </dgm:pt>
    <dgm:pt modelId="{F2C360AE-976C-4D06-99FD-F6A99D62429D}" type="parTrans" cxnId="{2E9C8E1B-363A-4F9F-8318-58FEA9519EA5}">
      <dgm:prSet/>
      <dgm:spPr/>
      <dgm:t>
        <a:bodyPr/>
        <a:lstStyle/>
        <a:p>
          <a:endParaRPr kumimoji="1" lang="ja-JP" altLang="en-US"/>
        </a:p>
      </dgm:t>
    </dgm:pt>
    <dgm:pt modelId="{548B087B-EB6E-4A6D-8395-23CF2DF4007E}" type="sibTrans" cxnId="{2E9C8E1B-363A-4F9F-8318-58FEA9519EA5}">
      <dgm:prSet/>
      <dgm:spPr/>
      <dgm:t>
        <a:bodyPr/>
        <a:lstStyle/>
        <a:p>
          <a:endParaRPr kumimoji="1" lang="ja-JP" altLang="en-US"/>
        </a:p>
      </dgm:t>
    </dgm:pt>
    <dgm:pt modelId="{4C961F84-62FB-4566-9AD5-8BC2E7FE50E3}">
      <dgm:prSet phldrT="[テキスト]" custT="1"/>
      <dgm:spPr/>
      <dgm:t>
        <a:bodyPr/>
        <a:lstStyle/>
        <a:p>
          <a:r>
            <a:rPr kumimoji="1" lang="ja-JP" altLang="en-US" sz="1600" dirty="0" smtClean="0"/>
            <a:t>家族・近隣住民</a:t>
          </a:r>
          <a:endParaRPr kumimoji="1" lang="en-US" altLang="ja-JP" sz="1600" dirty="0" smtClean="0"/>
        </a:p>
      </dgm:t>
    </dgm:pt>
    <dgm:pt modelId="{78478702-57C6-47CE-98B7-F3CDDDE4CC80}" type="parTrans" cxnId="{1CF633BE-BD5A-4E20-9910-988D1ECE06C2}">
      <dgm:prSet/>
      <dgm:spPr/>
      <dgm:t>
        <a:bodyPr/>
        <a:lstStyle/>
        <a:p>
          <a:endParaRPr kumimoji="1" lang="ja-JP" altLang="en-US"/>
        </a:p>
      </dgm:t>
    </dgm:pt>
    <dgm:pt modelId="{F1E4BF1C-E349-4203-84FF-337468F3C5E7}" type="sibTrans" cxnId="{1CF633BE-BD5A-4E20-9910-988D1ECE06C2}">
      <dgm:prSet/>
      <dgm:spPr/>
      <dgm:t>
        <a:bodyPr/>
        <a:lstStyle/>
        <a:p>
          <a:endParaRPr kumimoji="1" lang="ja-JP" altLang="en-US"/>
        </a:p>
      </dgm:t>
    </dgm:pt>
    <dgm:pt modelId="{16E94740-2CB0-445E-B7F5-BFDB4AED0654}">
      <dgm:prSet phldrT="[テキスト]" custT="1"/>
      <dgm:spPr/>
      <dgm:t>
        <a:bodyPr/>
        <a:lstStyle/>
        <a:p>
          <a:r>
            <a:rPr kumimoji="1" lang="ja-JP" altLang="en-US" sz="1800" dirty="0" smtClean="0"/>
            <a:t>家族・恋人による見守り・介護</a:t>
          </a:r>
          <a:endParaRPr kumimoji="1" lang="ja-JP" altLang="en-US" sz="1800" dirty="0"/>
        </a:p>
      </dgm:t>
    </dgm:pt>
    <dgm:pt modelId="{004F3F36-84D4-4155-AB36-5AE5D35DFFE6}" type="parTrans" cxnId="{BA543E38-0F80-4192-90E7-5DC9CCA6F23F}">
      <dgm:prSet/>
      <dgm:spPr/>
      <dgm:t>
        <a:bodyPr/>
        <a:lstStyle/>
        <a:p>
          <a:endParaRPr kumimoji="1" lang="ja-JP" altLang="en-US"/>
        </a:p>
      </dgm:t>
    </dgm:pt>
    <dgm:pt modelId="{321A808F-3A43-4136-B2B1-14A791489F66}" type="sibTrans" cxnId="{BA543E38-0F80-4192-90E7-5DC9CCA6F23F}">
      <dgm:prSet/>
      <dgm:spPr/>
      <dgm:t>
        <a:bodyPr/>
        <a:lstStyle/>
        <a:p>
          <a:endParaRPr kumimoji="1" lang="ja-JP" altLang="en-US"/>
        </a:p>
      </dgm:t>
    </dgm:pt>
    <dgm:pt modelId="{DC853CE1-6164-469B-AE88-3920EB8C1A4C}">
      <dgm:prSet phldrT="[テキスト]" custT="1"/>
      <dgm:spPr/>
      <dgm:t>
        <a:bodyPr/>
        <a:lstStyle/>
        <a:p>
          <a:r>
            <a:rPr kumimoji="1" lang="ja-JP" altLang="en-US" sz="2400" dirty="0" smtClean="0"/>
            <a:t>私企業</a:t>
          </a:r>
          <a:endParaRPr kumimoji="1" lang="ja-JP" altLang="en-US" sz="2400" dirty="0"/>
        </a:p>
      </dgm:t>
    </dgm:pt>
    <dgm:pt modelId="{5A75C811-3AB5-44C6-8A10-B8B38B4B37F0}" type="parTrans" cxnId="{D62EFFFB-BC9B-46B0-9BFC-C2C35E97411E}">
      <dgm:prSet/>
      <dgm:spPr/>
      <dgm:t>
        <a:bodyPr/>
        <a:lstStyle/>
        <a:p>
          <a:endParaRPr kumimoji="1" lang="ja-JP" altLang="en-US"/>
        </a:p>
      </dgm:t>
    </dgm:pt>
    <dgm:pt modelId="{91E4B442-7605-4E9B-BA5E-BB6DF602B7F9}" type="sibTrans" cxnId="{D62EFFFB-BC9B-46B0-9BFC-C2C35E97411E}">
      <dgm:prSet/>
      <dgm:spPr/>
      <dgm:t>
        <a:bodyPr/>
        <a:lstStyle/>
        <a:p>
          <a:endParaRPr kumimoji="1" lang="ja-JP" altLang="en-US"/>
        </a:p>
      </dgm:t>
    </dgm:pt>
    <dgm:pt modelId="{D0967E08-DB44-42FC-BED4-E33FF18C42D2}">
      <dgm:prSet phldrT="[テキスト]" custT="1"/>
      <dgm:spPr/>
      <dgm:t>
        <a:bodyPr/>
        <a:lstStyle/>
        <a:p>
          <a:r>
            <a:rPr kumimoji="1" lang="ja-JP" altLang="en-US" sz="2000" dirty="0" smtClean="0"/>
            <a:t>営利企業の福祉サービス</a:t>
          </a:r>
          <a:endParaRPr kumimoji="1" lang="ja-JP" altLang="en-US" sz="2000" dirty="0"/>
        </a:p>
      </dgm:t>
    </dgm:pt>
    <dgm:pt modelId="{27EC9B4F-5027-4170-81B5-DB0AAA3EE859}" type="parTrans" cxnId="{81EFA808-E571-4065-BE07-EFCC5812C426}">
      <dgm:prSet/>
      <dgm:spPr/>
      <dgm:t>
        <a:bodyPr/>
        <a:lstStyle/>
        <a:p>
          <a:endParaRPr kumimoji="1" lang="ja-JP" altLang="en-US"/>
        </a:p>
      </dgm:t>
    </dgm:pt>
    <dgm:pt modelId="{C762922B-B49F-4B93-8E80-C677A8C616B1}" type="sibTrans" cxnId="{81EFA808-E571-4065-BE07-EFCC5812C426}">
      <dgm:prSet/>
      <dgm:spPr/>
      <dgm:t>
        <a:bodyPr/>
        <a:lstStyle/>
        <a:p>
          <a:endParaRPr kumimoji="1" lang="ja-JP" altLang="en-US"/>
        </a:p>
      </dgm:t>
    </dgm:pt>
    <dgm:pt modelId="{41D6D135-DD8A-4128-B889-D3C6AD8C0D45}">
      <dgm:prSet phldrT="[テキスト]" custT="1"/>
      <dgm:spPr/>
      <dgm:t>
        <a:bodyPr/>
        <a:lstStyle/>
        <a:p>
          <a:r>
            <a:rPr kumimoji="1" lang="ja-JP" altLang="en-US" sz="1800" dirty="0" smtClean="0"/>
            <a:t>地域の人々による見守り・介護</a:t>
          </a:r>
          <a:endParaRPr kumimoji="1" lang="ja-JP" altLang="en-US" sz="1800" dirty="0"/>
        </a:p>
      </dgm:t>
    </dgm:pt>
    <dgm:pt modelId="{B2645149-289E-42A3-BAA6-1F419CD50E58}" type="parTrans" cxnId="{37123E13-3F5D-4A66-8D1D-AA0FE3C9B029}">
      <dgm:prSet/>
      <dgm:spPr/>
      <dgm:t>
        <a:bodyPr/>
        <a:lstStyle/>
        <a:p>
          <a:endParaRPr kumimoji="1" lang="ja-JP" altLang="en-US"/>
        </a:p>
      </dgm:t>
    </dgm:pt>
    <dgm:pt modelId="{982E29F0-5977-4C62-B8B6-14AE88A3FDB7}" type="sibTrans" cxnId="{37123E13-3F5D-4A66-8D1D-AA0FE3C9B029}">
      <dgm:prSet/>
      <dgm:spPr/>
      <dgm:t>
        <a:bodyPr/>
        <a:lstStyle/>
        <a:p>
          <a:endParaRPr kumimoji="1" lang="ja-JP" altLang="en-US"/>
        </a:p>
      </dgm:t>
    </dgm:pt>
    <dgm:pt modelId="{C3DF36B5-463E-4C19-876B-0E57ADE76FC7}" type="pres">
      <dgm:prSet presAssocID="{41F772C9-42B1-4655-9228-124066FCD90B}" presName="Name0" presStyleCnt="0">
        <dgm:presLayoutVars>
          <dgm:dir/>
          <dgm:animLvl val="lvl"/>
          <dgm:resizeHandles val="exact"/>
        </dgm:presLayoutVars>
      </dgm:prSet>
      <dgm:spPr/>
      <dgm:t>
        <a:bodyPr/>
        <a:lstStyle/>
        <a:p>
          <a:endParaRPr kumimoji="1" lang="ja-JP" altLang="en-US"/>
        </a:p>
      </dgm:t>
    </dgm:pt>
    <dgm:pt modelId="{D6E4489F-EAEC-4EC8-A41A-2E97D0F45D3F}" type="pres">
      <dgm:prSet presAssocID="{1B8D2BDE-3DE6-4E30-876F-8BC577342C69}" presName="linNode" presStyleCnt="0"/>
      <dgm:spPr/>
    </dgm:pt>
    <dgm:pt modelId="{16633FA9-3FEB-4787-951A-3C89A5B3C225}" type="pres">
      <dgm:prSet presAssocID="{1B8D2BDE-3DE6-4E30-876F-8BC577342C69}" presName="parentText" presStyleLbl="node1" presStyleIdx="0" presStyleCnt="3" custScaleX="52042" custScaleY="23741" custLinFactNeighborY="4402">
        <dgm:presLayoutVars>
          <dgm:chMax val="1"/>
          <dgm:bulletEnabled val="1"/>
        </dgm:presLayoutVars>
      </dgm:prSet>
      <dgm:spPr/>
      <dgm:t>
        <a:bodyPr/>
        <a:lstStyle/>
        <a:p>
          <a:endParaRPr kumimoji="1" lang="ja-JP" altLang="en-US"/>
        </a:p>
      </dgm:t>
    </dgm:pt>
    <dgm:pt modelId="{0B1612AD-0B19-4FE5-A3A6-3C977AB7A514}" type="pres">
      <dgm:prSet presAssocID="{1B8D2BDE-3DE6-4E30-876F-8BC577342C69}" presName="descendantText" presStyleLbl="alignAccFollowNode1" presStyleIdx="0" presStyleCnt="3" custScaleY="24497" custLinFactNeighborX="0" custLinFactNeighborY="6079">
        <dgm:presLayoutVars>
          <dgm:bulletEnabled val="1"/>
        </dgm:presLayoutVars>
      </dgm:prSet>
      <dgm:spPr/>
      <dgm:t>
        <a:bodyPr/>
        <a:lstStyle/>
        <a:p>
          <a:endParaRPr kumimoji="1" lang="ja-JP" altLang="en-US"/>
        </a:p>
      </dgm:t>
    </dgm:pt>
    <dgm:pt modelId="{0D16E945-9626-4D64-A407-2D5A1AEBB8FF}" type="pres">
      <dgm:prSet presAssocID="{C11700D4-F107-4E75-852A-C7BC991D40A8}" presName="sp" presStyleCnt="0"/>
      <dgm:spPr/>
    </dgm:pt>
    <dgm:pt modelId="{FE181975-26F6-4224-A259-9EEFF9EC5633}" type="pres">
      <dgm:prSet presAssocID="{4C961F84-62FB-4566-9AD5-8BC2E7FE50E3}" presName="linNode" presStyleCnt="0"/>
      <dgm:spPr/>
    </dgm:pt>
    <dgm:pt modelId="{E09FA5F7-14FB-41D1-A0A9-7DC57A54D72A}" type="pres">
      <dgm:prSet presAssocID="{4C961F84-62FB-4566-9AD5-8BC2E7FE50E3}" presName="parentText" presStyleLbl="node1" presStyleIdx="1" presStyleCnt="3" custScaleX="52042" custScaleY="19834" custLinFactNeighborY="75">
        <dgm:presLayoutVars>
          <dgm:chMax val="1"/>
          <dgm:bulletEnabled val="1"/>
        </dgm:presLayoutVars>
      </dgm:prSet>
      <dgm:spPr/>
      <dgm:t>
        <a:bodyPr/>
        <a:lstStyle/>
        <a:p>
          <a:endParaRPr kumimoji="1" lang="ja-JP" altLang="en-US"/>
        </a:p>
      </dgm:t>
    </dgm:pt>
    <dgm:pt modelId="{B1ABDC7E-E3AD-4C5A-938C-CC84BC1E68C3}" type="pres">
      <dgm:prSet presAssocID="{4C961F84-62FB-4566-9AD5-8BC2E7FE50E3}" presName="descendantText" presStyleLbl="alignAccFollowNode1" presStyleIdx="1" presStyleCnt="3" custScaleX="96871" custScaleY="23106" custLinFactNeighborX="-1455" custLinFactNeighborY="1586">
        <dgm:presLayoutVars>
          <dgm:bulletEnabled val="1"/>
        </dgm:presLayoutVars>
      </dgm:prSet>
      <dgm:spPr/>
      <dgm:t>
        <a:bodyPr/>
        <a:lstStyle/>
        <a:p>
          <a:endParaRPr kumimoji="1" lang="ja-JP" altLang="en-US"/>
        </a:p>
      </dgm:t>
    </dgm:pt>
    <dgm:pt modelId="{D0F0897F-9B1B-443C-8D17-FC9C5DD22C75}" type="pres">
      <dgm:prSet presAssocID="{F1E4BF1C-E349-4203-84FF-337468F3C5E7}" presName="sp" presStyleCnt="0"/>
      <dgm:spPr/>
    </dgm:pt>
    <dgm:pt modelId="{04810A9F-3C8A-4B3D-B8DC-5AC66F0D0437}" type="pres">
      <dgm:prSet presAssocID="{DC853CE1-6164-469B-AE88-3920EB8C1A4C}" presName="linNode" presStyleCnt="0"/>
      <dgm:spPr/>
    </dgm:pt>
    <dgm:pt modelId="{E0CB68C5-4628-4852-8C95-F1837A77F948}" type="pres">
      <dgm:prSet presAssocID="{DC853CE1-6164-469B-AE88-3920EB8C1A4C}" presName="parentText" presStyleLbl="node1" presStyleIdx="2" presStyleCnt="3" custScaleX="52421" custScaleY="20740" custLinFactNeighborX="525" custLinFactNeighborY="-402">
        <dgm:presLayoutVars>
          <dgm:chMax val="1"/>
          <dgm:bulletEnabled val="1"/>
        </dgm:presLayoutVars>
      </dgm:prSet>
      <dgm:spPr/>
      <dgm:t>
        <a:bodyPr/>
        <a:lstStyle/>
        <a:p>
          <a:endParaRPr kumimoji="1" lang="ja-JP" altLang="en-US"/>
        </a:p>
      </dgm:t>
    </dgm:pt>
    <dgm:pt modelId="{BB219DE6-9E82-4B31-B370-6B66DB29B95F}" type="pres">
      <dgm:prSet presAssocID="{DC853CE1-6164-469B-AE88-3920EB8C1A4C}" presName="descendantText" presStyleLbl="alignAccFollowNode1" presStyleIdx="2" presStyleCnt="3" custScaleY="23730" custLinFactNeighborX="1361" custLinFactNeighborY="-1417">
        <dgm:presLayoutVars>
          <dgm:bulletEnabled val="1"/>
        </dgm:presLayoutVars>
      </dgm:prSet>
      <dgm:spPr/>
      <dgm:t>
        <a:bodyPr/>
        <a:lstStyle/>
        <a:p>
          <a:endParaRPr kumimoji="1" lang="ja-JP" altLang="en-US"/>
        </a:p>
      </dgm:t>
    </dgm:pt>
  </dgm:ptLst>
  <dgm:cxnLst>
    <dgm:cxn modelId="{1CF633BE-BD5A-4E20-9910-988D1ECE06C2}" srcId="{41F772C9-42B1-4655-9228-124066FCD90B}" destId="{4C961F84-62FB-4566-9AD5-8BC2E7FE50E3}" srcOrd="1" destOrd="0" parTransId="{78478702-57C6-47CE-98B7-F3CDDDE4CC80}" sibTransId="{F1E4BF1C-E349-4203-84FF-337468F3C5E7}"/>
    <dgm:cxn modelId="{D62EFFFB-BC9B-46B0-9BFC-C2C35E97411E}" srcId="{41F772C9-42B1-4655-9228-124066FCD90B}" destId="{DC853CE1-6164-469B-AE88-3920EB8C1A4C}" srcOrd="2" destOrd="0" parTransId="{5A75C811-3AB5-44C6-8A10-B8B38B4B37F0}" sibTransId="{91E4B442-7605-4E9B-BA5E-BB6DF602B7F9}"/>
    <dgm:cxn modelId="{E4835522-31C1-4097-8926-82D855B5FA29}" type="presOf" srcId="{4C961F84-62FB-4566-9AD5-8BC2E7FE50E3}" destId="{E09FA5F7-14FB-41D1-A0A9-7DC57A54D72A}" srcOrd="0" destOrd="0" presId="urn:microsoft.com/office/officeart/2005/8/layout/vList5"/>
    <dgm:cxn modelId="{78DF70FC-42E4-4C69-963E-07842B46D6A1}" type="presOf" srcId="{550DFDD5-DECD-4562-8AAE-25A68B42A57D}" destId="{0B1612AD-0B19-4FE5-A3A6-3C977AB7A514}" srcOrd="0" destOrd="1" presId="urn:microsoft.com/office/officeart/2005/8/layout/vList5"/>
    <dgm:cxn modelId="{1E4E878A-99FE-470A-9DE5-B430A57ED5FE}" type="presOf" srcId="{16E94740-2CB0-445E-B7F5-BFDB4AED0654}" destId="{B1ABDC7E-E3AD-4C5A-938C-CC84BC1E68C3}" srcOrd="0" destOrd="0" presId="urn:microsoft.com/office/officeart/2005/8/layout/vList5"/>
    <dgm:cxn modelId="{CF20C325-6CCD-43D2-87BA-BE203235CA3A}" srcId="{1B8D2BDE-3DE6-4E30-876F-8BC577342C69}" destId="{27BFD184-588B-413C-814B-62618C212B23}" srcOrd="0" destOrd="0" parTransId="{E5021736-7A70-4393-88C5-AA08520E7078}" sibTransId="{D4ED7B1C-F7B2-4C1F-9DE9-277BEB38D220}"/>
    <dgm:cxn modelId="{2A54BCFE-D4AB-40D4-8DFD-7A74FE005007}" type="presOf" srcId="{DC853CE1-6164-469B-AE88-3920EB8C1A4C}" destId="{E0CB68C5-4628-4852-8C95-F1837A77F948}" srcOrd="0" destOrd="0" presId="urn:microsoft.com/office/officeart/2005/8/layout/vList5"/>
    <dgm:cxn modelId="{81EFA808-E571-4065-BE07-EFCC5812C426}" srcId="{DC853CE1-6164-469B-AE88-3920EB8C1A4C}" destId="{D0967E08-DB44-42FC-BED4-E33FF18C42D2}" srcOrd="0" destOrd="0" parTransId="{27EC9B4F-5027-4170-81B5-DB0AAA3EE859}" sibTransId="{C762922B-B49F-4B93-8E80-C677A8C616B1}"/>
    <dgm:cxn modelId="{43D7C9C9-3D5A-48BA-B7A0-3A1C2E154338}" type="presOf" srcId="{41D6D135-DD8A-4128-B889-D3C6AD8C0D45}" destId="{B1ABDC7E-E3AD-4C5A-938C-CC84BC1E68C3}" srcOrd="0" destOrd="1" presId="urn:microsoft.com/office/officeart/2005/8/layout/vList5"/>
    <dgm:cxn modelId="{B3FB3D43-4FF1-4CC6-B837-F8369BE39972}" srcId="{41F772C9-42B1-4655-9228-124066FCD90B}" destId="{1B8D2BDE-3DE6-4E30-876F-8BC577342C69}" srcOrd="0" destOrd="0" parTransId="{C134FE05-6EBC-499F-9428-408B8FA258C4}" sibTransId="{C11700D4-F107-4E75-852A-C7BC991D40A8}"/>
    <dgm:cxn modelId="{4F8D175D-2BD0-4A38-A84C-1D9B81068DC0}" type="presOf" srcId="{D0967E08-DB44-42FC-BED4-E33FF18C42D2}" destId="{BB219DE6-9E82-4B31-B370-6B66DB29B95F}" srcOrd="0" destOrd="0" presId="urn:microsoft.com/office/officeart/2005/8/layout/vList5"/>
    <dgm:cxn modelId="{07365F54-577E-4936-8E22-BA347B3F9DCA}" type="presOf" srcId="{1B8D2BDE-3DE6-4E30-876F-8BC577342C69}" destId="{16633FA9-3FEB-4787-951A-3C89A5B3C225}" srcOrd="0" destOrd="0" presId="urn:microsoft.com/office/officeart/2005/8/layout/vList5"/>
    <dgm:cxn modelId="{2E9C8E1B-363A-4F9F-8318-58FEA9519EA5}" srcId="{1B8D2BDE-3DE6-4E30-876F-8BC577342C69}" destId="{550DFDD5-DECD-4562-8AAE-25A68B42A57D}" srcOrd="1" destOrd="0" parTransId="{F2C360AE-976C-4D06-99FD-F6A99D62429D}" sibTransId="{548B087B-EB6E-4A6D-8395-23CF2DF4007E}"/>
    <dgm:cxn modelId="{81F9C6EE-29A2-4438-B5AC-0BA79C343739}" type="presOf" srcId="{27BFD184-588B-413C-814B-62618C212B23}" destId="{0B1612AD-0B19-4FE5-A3A6-3C977AB7A514}" srcOrd="0" destOrd="0" presId="urn:microsoft.com/office/officeart/2005/8/layout/vList5"/>
    <dgm:cxn modelId="{47A1B0BB-E569-457C-9631-C5F108A39F16}" type="presOf" srcId="{41F772C9-42B1-4655-9228-124066FCD90B}" destId="{C3DF36B5-463E-4C19-876B-0E57ADE76FC7}" srcOrd="0" destOrd="0" presId="urn:microsoft.com/office/officeart/2005/8/layout/vList5"/>
    <dgm:cxn modelId="{BA543E38-0F80-4192-90E7-5DC9CCA6F23F}" srcId="{4C961F84-62FB-4566-9AD5-8BC2E7FE50E3}" destId="{16E94740-2CB0-445E-B7F5-BFDB4AED0654}" srcOrd="0" destOrd="0" parTransId="{004F3F36-84D4-4155-AB36-5AE5D35DFFE6}" sibTransId="{321A808F-3A43-4136-B2B1-14A791489F66}"/>
    <dgm:cxn modelId="{37123E13-3F5D-4A66-8D1D-AA0FE3C9B029}" srcId="{4C961F84-62FB-4566-9AD5-8BC2E7FE50E3}" destId="{41D6D135-DD8A-4128-B889-D3C6AD8C0D45}" srcOrd="1" destOrd="0" parTransId="{B2645149-289E-42A3-BAA6-1F419CD50E58}" sibTransId="{982E29F0-5977-4C62-B8B6-14AE88A3FDB7}"/>
    <dgm:cxn modelId="{8549485A-1433-460D-A23E-5779739CE605}" type="presParOf" srcId="{C3DF36B5-463E-4C19-876B-0E57ADE76FC7}" destId="{D6E4489F-EAEC-4EC8-A41A-2E97D0F45D3F}" srcOrd="0" destOrd="0" presId="urn:microsoft.com/office/officeart/2005/8/layout/vList5"/>
    <dgm:cxn modelId="{EBED2E2A-5347-49D1-8A31-87B2A73C32D6}" type="presParOf" srcId="{D6E4489F-EAEC-4EC8-A41A-2E97D0F45D3F}" destId="{16633FA9-3FEB-4787-951A-3C89A5B3C225}" srcOrd="0" destOrd="0" presId="urn:microsoft.com/office/officeart/2005/8/layout/vList5"/>
    <dgm:cxn modelId="{15976640-2C82-4F45-8CA8-1AF2D0B3E6AC}" type="presParOf" srcId="{D6E4489F-EAEC-4EC8-A41A-2E97D0F45D3F}" destId="{0B1612AD-0B19-4FE5-A3A6-3C977AB7A514}" srcOrd="1" destOrd="0" presId="urn:microsoft.com/office/officeart/2005/8/layout/vList5"/>
    <dgm:cxn modelId="{90F1B300-B6CB-4F21-8A18-7EB52F4B35C9}" type="presParOf" srcId="{C3DF36B5-463E-4C19-876B-0E57ADE76FC7}" destId="{0D16E945-9626-4D64-A407-2D5A1AEBB8FF}" srcOrd="1" destOrd="0" presId="urn:microsoft.com/office/officeart/2005/8/layout/vList5"/>
    <dgm:cxn modelId="{DC922CA5-6FFA-4FCB-9F10-4DBE480D9493}" type="presParOf" srcId="{C3DF36B5-463E-4C19-876B-0E57ADE76FC7}" destId="{FE181975-26F6-4224-A259-9EEFF9EC5633}" srcOrd="2" destOrd="0" presId="urn:microsoft.com/office/officeart/2005/8/layout/vList5"/>
    <dgm:cxn modelId="{D5F06C14-7B92-4504-AED7-C3B1640ADA28}" type="presParOf" srcId="{FE181975-26F6-4224-A259-9EEFF9EC5633}" destId="{E09FA5F7-14FB-41D1-A0A9-7DC57A54D72A}" srcOrd="0" destOrd="0" presId="urn:microsoft.com/office/officeart/2005/8/layout/vList5"/>
    <dgm:cxn modelId="{0877B7EC-FCF7-4F19-809A-8B7295DBA27B}" type="presParOf" srcId="{FE181975-26F6-4224-A259-9EEFF9EC5633}" destId="{B1ABDC7E-E3AD-4C5A-938C-CC84BC1E68C3}" srcOrd="1" destOrd="0" presId="urn:microsoft.com/office/officeart/2005/8/layout/vList5"/>
    <dgm:cxn modelId="{19F58B99-1A93-4EF2-AAF2-BE7EF02FA057}" type="presParOf" srcId="{C3DF36B5-463E-4C19-876B-0E57ADE76FC7}" destId="{D0F0897F-9B1B-443C-8D17-FC9C5DD22C75}" srcOrd="3" destOrd="0" presId="urn:microsoft.com/office/officeart/2005/8/layout/vList5"/>
    <dgm:cxn modelId="{A4742FA0-E998-45B7-93CA-59C654921833}" type="presParOf" srcId="{C3DF36B5-463E-4C19-876B-0E57ADE76FC7}" destId="{04810A9F-3C8A-4B3D-B8DC-5AC66F0D0437}" srcOrd="4" destOrd="0" presId="urn:microsoft.com/office/officeart/2005/8/layout/vList5"/>
    <dgm:cxn modelId="{4DA3C4F3-33E1-42C5-A5E6-EA10106BCB4A}" type="presParOf" srcId="{04810A9F-3C8A-4B3D-B8DC-5AC66F0D0437}" destId="{E0CB68C5-4628-4852-8C95-F1837A77F948}" srcOrd="0" destOrd="0" presId="urn:microsoft.com/office/officeart/2005/8/layout/vList5"/>
    <dgm:cxn modelId="{46CF5CFB-D790-4B13-BB13-4FCD5B15399A}" type="presParOf" srcId="{04810A9F-3C8A-4B3D-B8DC-5AC66F0D0437}" destId="{BB219DE6-9E82-4B31-B370-6B66DB29B95F}"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54B8027-72DD-4B54-90F0-DBE99AF9D34D}" type="datetimeFigureOut">
              <a:rPr lang="ja-JP" altLang="en-US"/>
              <a:pPr>
                <a:defRPr/>
              </a:pPr>
              <a:t>2010/12/24</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E7040A7-2509-4784-AFB1-DF1A62CACB8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471DC48-DFE7-40CF-89B8-38F1A2E56D81}" type="datetimeFigureOut">
              <a:rPr lang="ja-JP" altLang="en-US"/>
              <a:pPr>
                <a:defRPr/>
              </a:pPr>
              <a:t>2010/12/24</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6E73AD7-9A05-42F4-B693-FDB48478301F}"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2010.1.31</a:t>
            </a:r>
            <a:r>
              <a:rPr lang="ja-JP" altLang="en-US" smtClean="0"/>
              <a:t>放送</a:t>
            </a:r>
          </a:p>
        </p:txBody>
      </p:sp>
      <p:sp>
        <p:nvSpPr>
          <p:cNvPr id="1741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811A56-1C8E-4302-A8A8-41626DC5073F}" type="slidenum">
              <a:rPr lang="ja-JP" altLang="en-US" smtClean="0"/>
              <a:pPr/>
              <a:t>2</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latin typeface="HGS創英角ﾎﾟｯﾌﾟ体" pitchFamily="50" charset="-128"/>
                <a:ea typeface="HGS創英角ﾎﾟｯﾌﾟ体" pitchFamily="50" charset="-128"/>
              </a:rPr>
              <a:t>可能性はある→だからどうなんだ</a:t>
            </a:r>
            <a:endParaRPr lang="en-US" altLang="ja-JP" dirty="0" smtClean="0">
              <a:latin typeface="HGS創英角ﾎﾟｯﾌﾟ体" pitchFamily="50" charset="-128"/>
              <a:ea typeface="HGS創英角ﾎﾟｯﾌﾟ体" pitchFamily="50" charset="-128"/>
            </a:endParaRPr>
          </a:p>
          <a:p>
            <a:r>
              <a:rPr lang="ja-JP" altLang="en-US" sz="1200" dirty="0" smtClean="0">
                <a:latin typeface="HGPｺﾞｼｯｸE" pitchFamily="50" charset="-128"/>
                <a:ea typeface="HGPｺﾞｼｯｸE" pitchFamily="50" charset="-128"/>
              </a:rPr>
              <a:t>まちの縁側同士の人的交流は</a:t>
            </a:r>
            <a:endParaRPr lang="en-US" altLang="ja-JP" sz="1200" dirty="0" smtClean="0">
              <a:latin typeface="HGPｺﾞｼｯｸE" pitchFamily="50" charset="-128"/>
              <a:ea typeface="HGPｺﾞｼｯｸE" pitchFamily="50" charset="-128"/>
            </a:endParaRPr>
          </a:p>
          <a:p>
            <a:r>
              <a:rPr lang="ja-JP" altLang="en-US" sz="1200" dirty="0" smtClean="0">
                <a:latin typeface="HGPｺﾞｼｯｸE" pitchFamily="50" charset="-128"/>
                <a:ea typeface="HGPｺﾞｼｯｸE" pitchFamily="50" charset="-128"/>
              </a:rPr>
              <a:t>すでにいくつか存在していた。</a:t>
            </a:r>
            <a:endParaRPr lang="en-US" altLang="ja-JP" sz="1200" dirty="0" smtClean="0">
              <a:latin typeface="HGPｺﾞｼｯｸE" pitchFamily="50" charset="-128"/>
              <a:ea typeface="HGPｺﾞｼｯｸE"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smtClean="0">
                <a:latin typeface="HGPｺﾞｼｯｸE" pitchFamily="50" charset="-128"/>
                <a:ea typeface="HGPｺﾞｼｯｸE" pitchFamily="50" charset="-128"/>
              </a:rPr>
              <a:t>人的交流がなくても、名前は知っているというケースもある。</a:t>
            </a:r>
          </a:p>
          <a:p>
            <a:endParaRPr lang="ja-JP" altLang="en-US" sz="1200" dirty="0" smtClean="0">
              <a:latin typeface="HGPｺﾞｼｯｸE" pitchFamily="50" charset="-128"/>
              <a:ea typeface="HGPｺﾞｼｯｸE"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smtClean="0">
              <a:latin typeface="HGS創英角ﾎﾟｯﾌﾟ体" pitchFamily="50" charset="-128"/>
              <a:ea typeface="HGS創英角ﾎﾟｯﾌﾟ体"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dirty="0" smtClean="0">
              <a:latin typeface="HGS創英角ﾎﾟｯﾌﾟ体" pitchFamily="50" charset="-128"/>
              <a:ea typeface="HGS創英角ﾎﾟｯﾌﾟ体"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6E73AD7-9A05-42F4-B693-FDB48478301F}" type="slidenum">
              <a:rPr lang="ja-JP" altLang="en-US" smtClean="0"/>
              <a:pPr>
                <a:defRPr/>
              </a:pPr>
              <a:t>20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6E73AD7-9A05-42F4-B693-FDB48478301F}" type="slidenum">
              <a:rPr lang="ja-JP" altLang="en-US" smtClean="0"/>
              <a:pPr>
                <a:defRPr/>
              </a:pPr>
              <a:t>25</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流行語大賞ノミネート</a:t>
            </a:r>
          </a:p>
        </p:txBody>
      </p:sp>
      <p:sp>
        <p:nvSpPr>
          <p:cNvPr id="1945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B22878-962F-4DD9-A4A5-19BEE43EB908}" type="slidenum">
              <a:rPr lang="ja-JP" altLang="en-US" smtClean="0"/>
              <a:pPr/>
              <a:t>3</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行政・・・住民目線でない。つまり、住民のニーズにうまくこたえられているかどうかがはっきりしない。</a:t>
            </a:r>
            <a:endParaRPr kumimoji="1" lang="en-US" altLang="ja-JP" dirty="0" smtClean="0"/>
          </a:p>
          <a:p>
            <a:r>
              <a:rPr kumimoji="1" lang="ja-JP" altLang="en-US" dirty="0" smtClean="0"/>
              <a:t>家族・近隣住民・・・そもそもこれらのつながりが薄れてきている</a:t>
            </a:r>
            <a:endParaRPr kumimoji="1" lang="en-US" altLang="ja-JP" dirty="0" smtClean="0"/>
          </a:p>
          <a:p>
            <a:r>
              <a:rPr kumimoji="1" lang="ja-JP" altLang="en-US" dirty="0" smtClean="0"/>
              <a:t>私企業・・・利用者に金銭面での負担を強いる。どうしても営利目的の運営になってしまう。</a:t>
            </a:r>
            <a:endParaRPr kumimoji="1" lang="en-US" altLang="ja-JP" dirty="0" smtClean="0"/>
          </a:p>
          <a:p>
            <a:r>
              <a:rPr kumimoji="1" lang="ja-JP" altLang="en-US" dirty="0" smtClean="0"/>
              <a:t>市民組織：市民組織は、①非営利であり、②人びとが、能動的に活動する組織。（辻の定義なのであてにしないでください。）</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6E73AD7-9A05-42F4-B693-FDB48478301F}" type="slidenum">
              <a:rPr lang="ja-JP" altLang="en-US" smtClean="0"/>
              <a:pPr>
                <a:defRPr/>
              </a:pPr>
              <a:t>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まちの縁側は無縁社会を解消する切り札である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6E73AD7-9A05-42F4-B693-FDB48478301F}" type="slidenum">
              <a:rPr lang="ja-JP" altLang="en-US" smtClean="0"/>
              <a:pPr>
                <a:defRPr/>
              </a:pPr>
              <a:t>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名物京雑炊　ベジタリアン</a:t>
            </a:r>
          </a:p>
        </p:txBody>
      </p:sp>
      <p:sp>
        <p:nvSpPr>
          <p:cNvPr id="2662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61F500-228B-45DC-92BF-FC87A8FC1106}" type="slidenum">
              <a:rPr lang="ja-JP" altLang="en-US" smtClean="0"/>
              <a:pPr/>
              <a:t>9</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　</a:t>
            </a:r>
            <a:endParaRPr lang="en-US" altLang="ja-JP" sz="1200" dirty="0" smtClean="0"/>
          </a:p>
          <a:p>
            <a:r>
              <a:rPr lang="ja-JP" altLang="en-US" sz="1200" dirty="0" smtClean="0"/>
              <a:t>　</a:t>
            </a:r>
            <a:r>
              <a:rPr lang="ja-JP" altLang="en-US" sz="1200" dirty="0" err="1" smtClean="0"/>
              <a:t>。</a:t>
            </a:r>
            <a:endParaRPr lang="ja-JP" altLang="en-US" sz="120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6E73AD7-9A05-42F4-B693-FDB48478301F}" type="slidenum">
              <a:rPr lang="ja-JP" altLang="en-US" smtClean="0"/>
              <a:pPr>
                <a:defRPr/>
              </a:pPr>
              <a:t>12</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とねりこの家</a:t>
            </a:r>
            <a:r>
              <a:rPr lang="ja-JP" altLang="en-US" smtClean="0">
                <a:latin typeface="ＭＳ ゴシック" pitchFamily="49" charset="-128"/>
                <a:ea typeface="ＭＳ ゴシック" pitchFamily="49" charset="-128"/>
              </a:rPr>
              <a:t>既存の情報や、調査自体からのスノーボール方式で調査対象を見つけ、実際に調査員が訪問する面接調査法。現段階では</a:t>
            </a:r>
            <a:r>
              <a:rPr lang="en-US" altLang="ja-JP" smtClean="0">
                <a:latin typeface="ＭＳ ゴシック" pitchFamily="49" charset="-128"/>
                <a:ea typeface="ＭＳ ゴシック" pitchFamily="49" charset="-128"/>
              </a:rPr>
              <a:t>17</a:t>
            </a:r>
            <a:r>
              <a:rPr lang="ja-JP" altLang="en-US" smtClean="0">
                <a:latin typeface="ＭＳ ゴシック" pitchFamily="49" charset="-128"/>
                <a:ea typeface="ＭＳ ゴシック" pitchFamily="49" charset="-128"/>
              </a:rPr>
              <a:t>箇所の「まちの縁側」を調査済み。</a:t>
            </a:r>
            <a:r>
              <a:rPr lang="en-US" altLang="ja-JP" smtClean="0">
                <a:latin typeface="ＭＳ ゴシック" pitchFamily="49" charset="-128"/>
                <a:ea typeface="ＭＳ ゴシック" pitchFamily="49" charset="-128"/>
              </a:rPr>
              <a:t>(11</a:t>
            </a:r>
            <a:r>
              <a:rPr lang="ja-JP" altLang="en-US" smtClean="0">
                <a:latin typeface="ＭＳ ゴシック" pitchFamily="49" charset="-128"/>
                <a:ea typeface="ＭＳ ゴシック" pitchFamily="49" charset="-128"/>
              </a:rPr>
              <a:t>月</a:t>
            </a:r>
            <a:r>
              <a:rPr lang="en-US" altLang="ja-JP" smtClean="0">
                <a:latin typeface="ＭＳ ゴシック" pitchFamily="49" charset="-128"/>
                <a:ea typeface="ＭＳ ゴシック" pitchFamily="49" charset="-128"/>
              </a:rPr>
              <a:t>18</a:t>
            </a:r>
            <a:r>
              <a:rPr lang="ja-JP" altLang="en-US" smtClean="0">
                <a:latin typeface="ＭＳ ゴシック" pitchFamily="49" charset="-128"/>
                <a:ea typeface="ＭＳ ゴシック" pitchFamily="49" charset="-128"/>
              </a:rPr>
              <a:t>日現在</a:t>
            </a:r>
            <a:r>
              <a:rPr lang="en-US" altLang="ja-JP" smtClean="0">
                <a:latin typeface="ＭＳ ゴシック" pitchFamily="49" charset="-128"/>
                <a:ea typeface="ＭＳ ゴシック" pitchFamily="49" charset="-128"/>
              </a:rPr>
              <a:t>)</a:t>
            </a:r>
            <a:endParaRPr lang="ja-JP" altLang="en-US" smtClean="0"/>
          </a:p>
        </p:txBody>
      </p:sp>
      <p:sp>
        <p:nvSpPr>
          <p:cNvPr id="3174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9B7462-5DB1-4B5E-BD8C-1CD134FC1F3A}" type="slidenum">
              <a:rPr lang="ja-JP" altLang="en-US" smtClean="0"/>
              <a:pPr/>
              <a:t>16</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lnSpcReduction="10000"/>
          </a:bodyPr>
          <a:lstStyle/>
          <a:p>
            <a:pPr>
              <a:defRPr/>
            </a:pPr>
            <a:r>
              <a:rPr lang="en-US" altLang="ja-JP" dirty="0" smtClean="0"/>
              <a:t>A</a:t>
            </a:r>
            <a:r>
              <a:rPr lang="ja-JP" altLang="en-US" dirty="0" smtClean="0"/>
              <a:t>　かたり</a:t>
            </a:r>
            <a:r>
              <a:rPr lang="ja-JP" altLang="en-US" dirty="0" err="1" smtClean="0"/>
              <a:t>ば</a:t>
            </a:r>
            <a:r>
              <a:rPr lang="ja-JP" altLang="en-US" dirty="0" smtClean="0"/>
              <a:t>朋　　</a:t>
            </a:r>
            <a:endParaRPr lang="en-US" altLang="ja-JP" dirty="0" smtClean="0"/>
          </a:p>
          <a:p>
            <a:pPr>
              <a:defRPr/>
            </a:pPr>
            <a:r>
              <a:rPr lang="en-US" altLang="ja-JP" dirty="0" smtClean="0"/>
              <a:t>B</a:t>
            </a:r>
            <a:r>
              <a:rPr lang="ja-JP" altLang="en-US" dirty="0" smtClean="0"/>
              <a:t>　綾小路の蟻</a:t>
            </a:r>
            <a:endParaRPr lang="en-US" altLang="ja-JP" dirty="0" smtClean="0"/>
          </a:p>
          <a:p>
            <a:pPr>
              <a:defRPr/>
            </a:pPr>
            <a:r>
              <a:rPr lang="en-US" altLang="ja-JP" dirty="0" smtClean="0"/>
              <a:t>C</a:t>
            </a:r>
            <a:r>
              <a:rPr lang="ja-JP" altLang="en-US" dirty="0" smtClean="0"/>
              <a:t>　おしゃべりサロン</a:t>
            </a:r>
            <a:endParaRPr lang="en-US" altLang="ja-JP" dirty="0" smtClean="0"/>
          </a:p>
          <a:p>
            <a:pPr>
              <a:defRPr/>
            </a:pPr>
            <a:r>
              <a:rPr lang="en-US" altLang="ja-JP" dirty="0" smtClean="0"/>
              <a:t>D</a:t>
            </a:r>
            <a:r>
              <a:rPr lang="ja-JP" altLang="en-US" dirty="0" smtClean="0"/>
              <a:t>　のびのび＠もー</a:t>
            </a:r>
            <a:r>
              <a:rPr lang="ja-JP" altLang="en-US" dirty="0" err="1" smtClean="0"/>
              <a:t>にんぐ</a:t>
            </a:r>
            <a:endParaRPr lang="en-US" altLang="ja-JP" dirty="0" smtClean="0"/>
          </a:p>
          <a:p>
            <a:pPr>
              <a:defRPr/>
            </a:pPr>
            <a:r>
              <a:rPr lang="en-US" altLang="ja-JP" dirty="0" smtClean="0"/>
              <a:t>E</a:t>
            </a:r>
            <a:r>
              <a:rPr lang="ja-JP" altLang="en-US" dirty="0" smtClean="0"/>
              <a:t>　</a:t>
            </a:r>
            <a:r>
              <a:rPr lang="ja-JP" altLang="en-US" dirty="0" err="1" smtClean="0"/>
              <a:t>よっと</a:t>
            </a:r>
            <a:r>
              <a:rPr lang="ja-JP" altLang="en-US" dirty="0" smtClean="0"/>
              <a:t>くりゃー</a:t>
            </a:r>
            <a:r>
              <a:rPr lang="ja-JP" altLang="en-US" dirty="0" err="1" smtClean="0"/>
              <a:t>す</a:t>
            </a:r>
            <a:endParaRPr lang="en-US" altLang="ja-JP" dirty="0" smtClean="0"/>
          </a:p>
          <a:p>
            <a:pPr>
              <a:defRPr/>
            </a:pPr>
            <a:r>
              <a:rPr lang="en-US" altLang="ja-JP" dirty="0" smtClean="0"/>
              <a:t>F</a:t>
            </a:r>
            <a:r>
              <a:rPr lang="ja-JP" altLang="en-US" dirty="0" smtClean="0"/>
              <a:t>　南太秦ふれあいサンデーモーニングカフェ</a:t>
            </a:r>
            <a:endParaRPr lang="en-US" altLang="ja-JP" dirty="0" smtClean="0"/>
          </a:p>
          <a:p>
            <a:pPr>
              <a:defRPr/>
            </a:pPr>
            <a:r>
              <a:rPr lang="en-US" altLang="ja-JP" dirty="0" smtClean="0"/>
              <a:t>G</a:t>
            </a:r>
            <a:r>
              <a:rPr lang="ja-JP" altLang="en-US" dirty="0" smtClean="0"/>
              <a:t>　ハルハウス</a:t>
            </a:r>
            <a:endParaRPr lang="en-US" altLang="ja-JP" dirty="0" smtClean="0"/>
          </a:p>
          <a:p>
            <a:pPr>
              <a:defRPr/>
            </a:pPr>
            <a:r>
              <a:rPr lang="en-US" altLang="ja-JP" dirty="0" smtClean="0"/>
              <a:t>H</a:t>
            </a:r>
            <a:r>
              <a:rPr lang="ja-JP" altLang="en-US" dirty="0" smtClean="0"/>
              <a:t>　カスタくんの町家（おうち）</a:t>
            </a:r>
            <a:endParaRPr lang="en-US" altLang="ja-JP" dirty="0" smtClean="0"/>
          </a:p>
          <a:p>
            <a:pPr>
              <a:defRPr/>
            </a:pPr>
            <a:r>
              <a:rPr lang="en-US" altLang="ja-JP" dirty="0" smtClean="0"/>
              <a:t>I</a:t>
            </a:r>
            <a:r>
              <a:rPr lang="ja-JP" altLang="en-US" dirty="0" smtClean="0"/>
              <a:t>　くらしの支援</a:t>
            </a:r>
            <a:r>
              <a:rPr lang="en-US" altLang="ja-JP" dirty="0" smtClean="0"/>
              <a:t>network</a:t>
            </a:r>
          </a:p>
          <a:p>
            <a:pPr>
              <a:defRPr/>
            </a:pPr>
            <a:r>
              <a:rPr lang="en-US" altLang="ja-JP" dirty="0" smtClean="0"/>
              <a:t>J</a:t>
            </a:r>
            <a:r>
              <a:rPr lang="ja-JP" altLang="en-US" dirty="0" smtClean="0"/>
              <a:t>　とねりこの家</a:t>
            </a:r>
            <a:endParaRPr lang="en-US" altLang="ja-JP" dirty="0" smtClean="0"/>
          </a:p>
          <a:p>
            <a:pPr>
              <a:defRPr/>
            </a:pPr>
            <a:r>
              <a:rPr lang="en-US" altLang="ja-JP" dirty="0" smtClean="0"/>
              <a:t>a</a:t>
            </a:r>
            <a:r>
              <a:rPr lang="ja-JP" altLang="en-US" dirty="0" smtClean="0"/>
              <a:t>　ふれあいサロン</a:t>
            </a:r>
            <a:endParaRPr lang="en-US" altLang="ja-JP" dirty="0" smtClean="0"/>
          </a:p>
          <a:p>
            <a:pPr>
              <a:defRPr/>
            </a:pPr>
            <a:r>
              <a:rPr lang="en-US" altLang="ja-JP" dirty="0" smtClean="0"/>
              <a:t>b  </a:t>
            </a:r>
            <a:r>
              <a:rPr lang="ja-JP" altLang="en-US" dirty="0" smtClean="0"/>
              <a:t>ふれあいサロン上京</a:t>
            </a:r>
            <a:endParaRPr lang="en-US" altLang="ja-JP" dirty="0" smtClean="0"/>
          </a:p>
          <a:p>
            <a:pPr>
              <a:defRPr/>
            </a:pPr>
            <a:r>
              <a:rPr lang="en-US" altLang="ja-JP" dirty="0" smtClean="0"/>
              <a:t>c  </a:t>
            </a:r>
            <a:r>
              <a:rPr lang="ja-JP" altLang="en-US" dirty="0" smtClean="0"/>
              <a:t>ひとりぼっちをなくす会</a:t>
            </a:r>
            <a:endParaRPr lang="en-US" altLang="ja-JP" dirty="0" smtClean="0"/>
          </a:p>
          <a:p>
            <a:pPr>
              <a:defRPr/>
            </a:pPr>
            <a:r>
              <a:rPr lang="en-US" altLang="ja-JP" dirty="0" smtClean="0"/>
              <a:t>d  </a:t>
            </a:r>
            <a:r>
              <a:rPr lang="ja-JP" altLang="en-US" dirty="0" smtClean="0"/>
              <a:t>ふれあいいきいきサロン</a:t>
            </a:r>
            <a:endParaRPr lang="en-US" altLang="ja-JP" dirty="0" smtClean="0"/>
          </a:p>
          <a:p>
            <a:pPr>
              <a:defRPr/>
            </a:pPr>
            <a:r>
              <a:rPr lang="en-US" altLang="ja-JP" dirty="0" smtClean="0"/>
              <a:t>e  </a:t>
            </a:r>
            <a:r>
              <a:rPr lang="ja-JP" altLang="en-US" dirty="0" smtClean="0"/>
              <a:t>朝あさが</a:t>
            </a:r>
            <a:r>
              <a:rPr lang="ja-JP" altLang="en-US" dirty="0" err="1" smtClean="0"/>
              <a:t>ゆ</a:t>
            </a:r>
            <a:r>
              <a:rPr lang="ja-JP" altLang="en-US" dirty="0" smtClean="0"/>
              <a:t>粥食べておシャベリ会</a:t>
            </a:r>
            <a:endParaRPr lang="en-US" altLang="ja-JP" dirty="0" smtClean="0"/>
          </a:p>
          <a:p>
            <a:pPr>
              <a:defRPr/>
            </a:pPr>
            <a:r>
              <a:rPr lang="ja-JP" altLang="en-US" dirty="0" smtClean="0"/>
              <a:t>ｆ   </a:t>
            </a:r>
            <a:r>
              <a:rPr lang="ja-JP" altLang="en-US" dirty="0" err="1" smtClean="0"/>
              <a:t>るまんやま</a:t>
            </a:r>
            <a:r>
              <a:rPr lang="ja-JP" altLang="en-US" dirty="0" smtClean="0"/>
              <a:t>しな</a:t>
            </a:r>
            <a:endParaRPr lang="en-US" altLang="ja-JP" dirty="0" smtClean="0"/>
          </a:p>
          <a:p>
            <a:pPr>
              <a:defRPr/>
            </a:pPr>
            <a:r>
              <a:rPr lang="en-US" altLang="ja-JP" dirty="0" smtClean="0"/>
              <a:t>g   </a:t>
            </a:r>
            <a:r>
              <a:rPr lang="ja-JP" altLang="en-US" dirty="0" smtClean="0"/>
              <a:t>しまばら楽らくらく楽広場</a:t>
            </a:r>
            <a:endParaRPr lang="en-US" altLang="ja-JP" dirty="0" smtClean="0"/>
          </a:p>
          <a:p>
            <a:pPr>
              <a:defRPr/>
            </a:pPr>
            <a:r>
              <a:rPr lang="en-US" altLang="ja-JP" dirty="0" smtClean="0"/>
              <a:t>h</a:t>
            </a:r>
            <a:r>
              <a:rPr lang="ja-JP" altLang="en-US" dirty="0" smtClean="0"/>
              <a:t>　 せりの里</a:t>
            </a:r>
            <a:endParaRPr lang="en-US" altLang="ja-JP" dirty="0" smtClean="0"/>
          </a:p>
          <a:p>
            <a:pPr>
              <a:defRPr/>
            </a:pPr>
            <a:r>
              <a:rPr lang="en-US" altLang="ja-JP" dirty="0" err="1" smtClean="0"/>
              <a:t>i</a:t>
            </a:r>
            <a:r>
              <a:rPr lang="en-US" altLang="ja-JP" dirty="0" smtClean="0"/>
              <a:t>    </a:t>
            </a:r>
            <a:r>
              <a:rPr lang="ja-JP" altLang="en-US" dirty="0" smtClean="0"/>
              <a:t>デイホーム　街のえんがわ</a:t>
            </a:r>
            <a:endParaRPr lang="en-US" altLang="ja-JP" dirty="0" smtClean="0"/>
          </a:p>
          <a:p>
            <a:pPr>
              <a:defRPr/>
            </a:pPr>
            <a:r>
              <a:rPr lang="en-US" altLang="ja-JP" dirty="0" smtClean="0"/>
              <a:t>j    </a:t>
            </a:r>
            <a:r>
              <a:rPr lang="ja-JP" altLang="en-US" dirty="0" smtClean="0"/>
              <a:t>南　けやきの家</a:t>
            </a:r>
            <a:endParaRPr lang="en-US" altLang="ja-JP" dirty="0" smtClean="0"/>
          </a:p>
          <a:p>
            <a:pPr>
              <a:defRPr/>
            </a:pPr>
            <a:r>
              <a:rPr lang="en-US" altLang="ja-JP" dirty="0" smtClean="0"/>
              <a:t>k   </a:t>
            </a:r>
            <a:r>
              <a:rPr lang="ja-JP" altLang="en-US" dirty="0" smtClean="0"/>
              <a:t>フォーラム</a:t>
            </a:r>
            <a:r>
              <a:rPr lang="ja-JP" altLang="en-US" dirty="0" err="1" smtClean="0"/>
              <a:t>ひこばえ</a:t>
            </a:r>
            <a:r>
              <a:rPr lang="ja-JP" altLang="en-US" dirty="0" smtClean="0"/>
              <a:t>（</a:t>
            </a:r>
            <a:r>
              <a:rPr lang="ja-JP" altLang="en-US" dirty="0" err="1" smtClean="0"/>
              <a:t>ひこばえ</a:t>
            </a:r>
            <a:r>
              <a:rPr lang="ja-JP" altLang="en-US" dirty="0" smtClean="0"/>
              <a:t>サロン）</a:t>
            </a:r>
            <a:endParaRPr lang="en-US" altLang="ja-JP" dirty="0" smtClean="0"/>
          </a:p>
          <a:p>
            <a:pPr>
              <a:defRPr/>
            </a:pPr>
            <a:r>
              <a:rPr lang="en-US" altLang="ja-JP" dirty="0" smtClean="0"/>
              <a:t>l    </a:t>
            </a:r>
            <a:r>
              <a:rPr lang="ja-JP" altLang="en-US" dirty="0" smtClean="0"/>
              <a:t>ふれあい喫茶</a:t>
            </a:r>
            <a:endParaRPr lang="en-US" altLang="ja-JP" dirty="0" smtClean="0"/>
          </a:p>
          <a:p>
            <a:pPr>
              <a:defRPr/>
            </a:pPr>
            <a:r>
              <a:rPr lang="en-US" altLang="ja-JP" dirty="0" smtClean="0"/>
              <a:t>m  </a:t>
            </a:r>
            <a:r>
              <a:rPr lang="ja-JP" altLang="en-US" dirty="0" smtClean="0"/>
              <a:t>ほっこりサロン樫原</a:t>
            </a:r>
            <a:endParaRPr lang="en-US" altLang="ja-JP" dirty="0" smtClean="0"/>
          </a:p>
          <a:p>
            <a:pPr>
              <a:defRPr/>
            </a:pPr>
            <a:r>
              <a:rPr lang="en-US" altLang="ja-JP" dirty="0" smtClean="0"/>
              <a:t>n   </a:t>
            </a:r>
            <a:r>
              <a:rPr lang="ja-JP" altLang="en-US" dirty="0" smtClean="0"/>
              <a:t>うずらの会</a:t>
            </a:r>
            <a:endParaRPr lang="en-US" altLang="ja-JP" dirty="0" smtClean="0"/>
          </a:p>
          <a:p>
            <a:pPr>
              <a:defRPr/>
            </a:pPr>
            <a:r>
              <a:rPr lang="en-US" altLang="ja-JP" dirty="0" smtClean="0"/>
              <a:t>o   </a:t>
            </a:r>
            <a:r>
              <a:rPr lang="ja-JP" altLang="en-US" dirty="0" smtClean="0"/>
              <a:t>ギャラリー喫茶・レストランよりみち</a:t>
            </a:r>
            <a:endParaRPr lang="en-US" altLang="ja-JP" dirty="0" smtClean="0"/>
          </a:p>
          <a:p>
            <a:pPr>
              <a:defRPr/>
            </a:pPr>
            <a:r>
              <a:rPr lang="en-US" altLang="ja-JP" dirty="0" smtClean="0"/>
              <a:t>p   </a:t>
            </a:r>
            <a:r>
              <a:rPr lang="ja-JP" altLang="en-US" dirty="0" smtClean="0"/>
              <a:t>花水木の会</a:t>
            </a:r>
            <a:endParaRPr lang="en-US" altLang="ja-JP" dirty="0" smtClean="0"/>
          </a:p>
          <a:p>
            <a:pPr>
              <a:defRPr/>
            </a:pPr>
            <a:r>
              <a:rPr lang="en-US" altLang="ja-JP" dirty="0" smtClean="0"/>
              <a:t>q   </a:t>
            </a:r>
            <a:r>
              <a:rPr lang="ja-JP" altLang="en-US" dirty="0" smtClean="0"/>
              <a:t>ほんわかサロン</a:t>
            </a:r>
            <a:endParaRPr lang="en-US" altLang="ja-JP" dirty="0" smtClean="0"/>
          </a:p>
          <a:p>
            <a:pPr>
              <a:defRPr/>
            </a:pPr>
            <a:endParaRPr lang="en-US" altLang="ja-JP" dirty="0" smtClean="0"/>
          </a:p>
        </p:txBody>
      </p:sp>
      <p:sp>
        <p:nvSpPr>
          <p:cNvPr id="337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7FF54-29C2-43B7-B5FD-4FBEA0AB4060}" type="slidenum">
              <a:rPr lang="ja-JP" altLang="en-US" smtClean="0"/>
              <a:pPr/>
              <a:t>17</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見守り機能：スタッフだけじゃなくて、利用者同士心配しあうこと</a:t>
            </a:r>
            <a:r>
              <a:rPr kumimoji="1" lang="ja-JP" altLang="en-US" smtClean="0"/>
              <a:t>も含む</a:t>
            </a:r>
            <a:endParaRPr kumimoji="1" lang="en-US" altLang="ja-JP" dirty="0" smtClean="0"/>
          </a:p>
          <a:p>
            <a:r>
              <a:rPr kumimoji="1" lang="ja-JP" altLang="en-US" dirty="0" smtClean="0"/>
              <a:t>　　　　　　　　こども</a:t>
            </a:r>
            <a:r>
              <a:rPr kumimoji="1" lang="en-US" altLang="ja-JP" dirty="0" smtClean="0"/>
              <a:t>110</a:t>
            </a:r>
            <a:r>
              <a:rPr kumimoji="1" lang="ja-JP" altLang="en-US" dirty="0" smtClean="0"/>
              <a:t>番の家をやっているところもある。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6E73AD7-9A05-42F4-B693-FDB48478301F}" type="slidenum">
              <a:rPr lang="ja-JP" altLang="en-US" smtClean="0"/>
              <a:pPr>
                <a:defRPr/>
              </a:pPr>
              <a:t>19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正方形/長方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直線コネクタ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1" name="直線コネクタ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2" name="直線コネクタ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直線コネクタ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4" name="直線コネクタ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5" name="直線コネクタ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6" name="正方形/長方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7" name="円/楕円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8" name="円/楕円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9" name="円/楕円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0" name="円/楕円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1" name="円/楕円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タイトル 7"/>
          <p:cNvSpPr>
            <a:spLocks noGrp="1"/>
          </p:cNvSpPr>
          <p:nvPr>
            <p:ph type="ctrTitle"/>
          </p:nvPr>
        </p:nvSpPr>
        <p:spPr>
          <a:xfrm>
            <a:off x="2286000" y="3124200"/>
            <a:ext cx="6172200" cy="1894362"/>
          </a:xfrm>
        </p:spPr>
        <p:txBody>
          <a:bodyPr/>
          <a:lstStyle>
            <a:lvl1pPr>
              <a:defRPr b="1"/>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22" name="日付プレースホルダ 27"/>
          <p:cNvSpPr>
            <a:spLocks noGrp="1"/>
          </p:cNvSpPr>
          <p:nvPr>
            <p:ph type="dt" sz="half" idx="10"/>
          </p:nvPr>
        </p:nvSpPr>
        <p:spPr bwMode="auto">
          <a:xfrm rot="5400000">
            <a:off x="7764463" y="1174750"/>
            <a:ext cx="2286000" cy="381000"/>
          </a:xfrm>
        </p:spPr>
        <p:txBody>
          <a:bodyPr/>
          <a:lstStyle>
            <a:lvl1pPr>
              <a:defRPr/>
            </a:lvl1pPr>
          </a:lstStyle>
          <a:p>
            <a:pPr>
              <a:defRPr/>
            </a:pPr>
            <a:fld id="{A3F1237C-A375-4A5C-BC7A-A3F9F2CCEC81}" type="datetimeFigureOut">
              <a:rPr lang="ja-JP" altLang="en-US"/>
              <a:pPr>
                <a:defRPr/>
              </a:pPr>
              <a:t>2010/12/24</a:t>
            </a:fld>
            <a:endParaRPr lang="ja-JP" altLang="en-US"/>
          </a:p>
        </p:txBody>
      </p:sp>
      <p:sp>
        <p:nvSpPr>
          <p:cNvPr id="23" name="フッター プレースホルダ 16"/>
          <p:cNvSpPr>
            <a:spLocks noGrp="1"/>
          </p:cNvSpPr>
          <p:nvPr>
            <p:ph type="ftr" sz="quarter" idx="11"/>
          </p:nvPr>
        </p:nvSpPr>
        <p:spPr bwMode="auto">
          <a:xfrm rot="5400000">
            <a:off x="7077076" y="4181475"/>
            <a:ext cx="3657600" cy="384175"/>
          </a:xfrm>
        </p:spPr>
        <p:txBody>
          <a:bodyPr/>
          <a:lstStyle>
            <a:lvl1pPr>
              <a:defRPr/>
            </a:lvl1pPr>
          </a:lstStyle>
          <a:p>
            <a:pPr>
              <a:defRPr/>
            </a:pPr>
            <a:endParaRPr lang="ja-JP" altLang="en-US"/>
          </a:p>
        </p:txBody>
      </p:sp>
      <p:sp>
        <p:nvSpPr>
          <p:cNvPr id="24" name="スライド番号プレースホルダ 28"/>
          <p:cNvSpPr>
            <a:spLocks noGrp="1"/>
          </p:cNvSpPr>
          <p:nvPr>
            <p:ph type="sldNum" sz="quarter" idx="12"/>
          </p:nvPr>
        </p:nvSpPr>
        <p:spPr bwMode="auto">
          <a:xfrm>
            <a:off x="1325563" y="4929188"/>
            <a:ext cx="609600" cy="517525"/>
          </a:xfrm>
        </p:spPr>
        <p:txBody>
          <a:bodyPr/>
          <a:lstStyle>
            <a:lvl1pPr>
              <a:defRPr/>
            </a:lvl1pPr>
          </a:lstStyle>
          <a:p>
            <a:pPr>
              <a:defRPr/>
            </a:pPr>
            <a:fld id="{F70FECA9-4CEE-40A5-A63B-23B9E53446FB}" type="slidenum">
              <a:rPr lang="ja-JP" altLang="en-US"/>
              <a:pPr>
                <a:defRPr/>
              </a:pPr>
              <a:t>&lt;#&gt;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8C98B957-BA6B-4A91-A3CF-4FC6A789BAED}" type="datetimeFigureOut">
              <a:rPr lang="ja-JP" altLang="en-US"/>
              <a:pPr>
                <a:defRPr/>
              </a:pPr>
              <a:t>2010/12/24</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2A9FBCE9-152A-4C09-A555-A2E1B760651A}"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B29FD7EB-02AE-4C72-99E7-1825A5FD701F}" type="datetimeFigureOut">
              <a:rPr lang="ja-JP" altLang="en-US"/>
              <a:pPr>
                <a:defRPr/>
              </a:pPr>
              <a:t>2010/12/24</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511799AB-DFAC-48AF-A683-8052CF33A66E}"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8" name="コンテンツ プレースホルダ 7"/>
          <p:cNvSpPr>
            <a:spLocks noGrp="1"/>
          </p:cNvSpPr>
          <p:nvPr>
            <p:ph sz="quarter" idx="1"/>
          </p:nvPr>
        </p:nvSpPr>
        <p:spPr>
          <a:xfrm>
            <a:off x="457200" y="1600200"/>
            <a:ext cx="7467600" cy="487375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6"/>
          <p:cNvSpPr>
            <a:spLocks noGrp="1"/>
          </p:cNvSpPr>
          <p:nvPr>
            <p:ph type="dt" sz="half" idx="10"/>
          </p:nvPr>
        </p:nvSpPr>
        <p:spPr/>
        <p:txBody>
          <a:bodyPr rtlCol="0"/>
          <a:lstStyle>
            <a:lvl1pPr>
              <a:defRPr/>
            </a:lvl1pPr>
          </a:lstStyle>
          <a:p>
            <a:pPr>
              <a:defRPr/>
            </a:pPr>
            <a:fld id="{D8686559-5829-4E51-AA4C-286EED538DEA}" type="datetimeFigureOut">
              <a:rPr lang="ja-JP" altLang="en-US"/>
              <a:pPr>
                <a:defRPr/>
              </a:pPr>
              <a:t>2010/12/24</a:t>
            </a:fld>
            <a:endParaRPr lang="ja-JP" altLang="en-US"/>
          </a:p>
        </p:txBody>
      </p:sp>
      <p:sp>
        <p:nvSpPr>
          <p:cNvPr id="5" name="スライド番号プレースホルダ 8"/>
          <p:cNvSpPr>
            <a:spLocks noGrp="1"/>
          </p:cNvSpPr>
          <p:nvPr>
            <p:ph type="sldNum" sz="quarter" idx="11"/>
          </p:nvPr>
        </p:nvSpPr>
        <p:spPr/>
        <p:txBody>
          <a:bodyPr rtlCol="0"/>
          <a:lstStyle>
            <a:lvl1pPr>
              <a:defRPr/>
            </a:lvl1pPr>
          </a:lstStyle>
          <a:p>
            <a:pPr>
              <a:defRPr/>
            </a:pPr>
            <a:fld id="{0275A7F1-1CFE-436B-9EED-FD88EA566988}" type="slidenum">
              <a:rPr lang="ja-JP" altLang="en-US"/>
              <a:pPr>
                <a:defRPr/>
              </a:pPr>
              <a:t>&lt;#&gt;</a:t>
            </a:fld>
            <a:endParaRPr lang="ja-JP" altLang="en-US"/>
          </a:p>
        </p:txBody>
      </p:sp>
      <p:sp>
        <p:nvSpPr>
          <p:cNvPr id="6" name="フッター プレースホルダ 9"/>
          <p:cNvSpPr>
            <a:spLocks noGrp="1"/>
          </p:cNvSpPr>
          <p:nvPr>
            <p:ph type="ftr" sz="quarter" idx="12"/>
          </p:nvPr>
        </p:nvSpPr>
        <p:spPr/>
        <p:txBody>
          <a:bodyPr rtlCol="0"/>
          <a:lstStyle>
            <a:lvl1pPr>
              <a:defRPr/>
            </a:lvl1pPr>
          </a:lstStyle>
          <a:p>
            <a:pPr>
              <a:defRPr/>
            </a:pP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正方形/長方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直線コネクタ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9" name="直線コネクタ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 name="直線コネクタ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1" name="直線コネクタ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2" name="直線コネクタ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正方形/長方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 name="円/楕円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5" name="円/楕円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6" name="円/楕円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7" name="円/楕円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8" name="円/楕円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9" name="直線コネクタ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20" name="日付プレースホルダ 3"/>
          <p:cNvSpPr>
            <a:spLocks noGrp="1"/>
          </p:cNvSpPr>
          <p:nvPr>
            <p:ph type="dt" sz="half" idx="10"/>
          </p:nvPr>
        </p:nvSpPr>
        <p:spPr bwMode="auto">
          <a:xfrm rot="5400000">
            <a:off x="7762875" y="1169988"/>
            <a:ext cx="2286000" cy="381000"/>
          </a:xfrm>
        </p:spPr>
        <p:txBody>
          <a:bodyPr/>
          <a:lstStyle>
            <a:lvl1pPr>
              <a:defRPr/>
            </a:lvl1pPr>
          </a:lstStyle>
          <a:p>
            <a:pPr>
              <a:defRPr/>
            </a:pPr>
            <a:fld id="{D2D130B7-E46D-4DD1-8C6A-7803390D201B}" type="datetimeFigureOut">
              <a:rPr lang="ja-JP" altLang="en-US"/>
              <a:pPr>
                <a:defRPr/>
              </a:pPr>
              <a:t>2010/12/24</a:t>
            </a:fld>
            <a:endParaRPr lang="ja-JP" altLang="en-US"/>
          </a:p>
        </p:txBody>
      </p:sp>
      <p:sp>
        <p:nvSpPr>
          <p:cNvPr id="21" name="フッター プレースホルダ 4"/>
          <p:cNvSpPr>
            <a:spLocks noGrp="1"/>
          </p:cNvSpPr>
          <p:nvPr>
            <p:ph type="ftr" sz="quarter" idx="11"/>
          </p:nvPr>
        </p:nvSpPr>
        <p:spPr bwMode="auto">
          <a:xfrm rot="5400000">
            <a:off x="7077076" y="4178300"/>
            <a:ext cx="3657600" cy="384175"/>
          </a:xfrm>
        </p:spPr>
        <p:txBody>
          <a:bodyPr/>
          <a:lstStyle>
            <a:lvl1pPr>
              <a:defRPr/>
            </a:lvl1pPr>
          </a:lstStyle>
          <a:p>
            <a:pPr>
              <a:defRPr/>
            </a:pPr>
            <a:endParaRPr lang="ja-JP" altLang="en-US"/>
          </a:p>
        </p:txBody>
      </p:sp>
      <p:sp>
        <p:nvSpPr>
          <p:cNvPr id="22" name="スライド番号プレースホルダ 5"/>
          <p:cNvSpPr>
            <a:spLocks noGrp="1"/>
          </p:cNvSpPr>
          <p:nvPr>
            <p:ph type="sldNum" sz="quarter" idx="12"/>
          </p:nvPr>
        </p:nvSpPr>
        <p:spPr bwMode="auto">
          <a:xfrm>
            <a:off x="1339850" y="4929188"/>
            <a:ext cx="609600" cy="517525"/>
          </a:xfrm>
        </p:spPr>
        <p:txBody>
          <a:bodyPr/>
          <a:lstStyle>
            <a:lvl1pPr>
              <a:defRPr/>
            </a:lvl1pPr>
          </a:lstStyle>
          <a:p>
            <a:pPr>
              <a:defRPr/>
            </a:pPr>
            <a:fld id="{285B4A70-9EF7-4823-8D86-618C7651776A}"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9" name="コンテンツ プレースホルダ 8"/>
          <p:cNvSpPr>
            <a:spLocks noGrp="1"/>
          </p:cNvSpPr>
          <p:nvPr>
            <p:ph sz="quarter" idx="1"/>
          </p:nvPr>
        </p:nvSpPr>
        <p:spPr>
          <a:xfrm>
            <a:off x="457200" y="1600200"/>
            <a:ext cx="365760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 10"/>
          <p:cNvSpPr>
            <a:spLocks noGrp="1"/>
          </p:cNvSpPr>
          <p:nvPr>
            <p:ph sz="quarter" idx="2"/>
          </p:nvPr>
        </p:nvSpPr>
        <p:spPr>
          <a:xfrm>
            <a:off x="4270248" y="1600200"/>
            <a:ext cx="365760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D6A962FF-077E-4402-B2E9-82237323FDBF}" type="datetimeFigureOut">
              <a:rPr lang="ja-JP" altLang="en-US"/>
              <a:pPr>
                <a:defRPr/>
              </a:pPr>
              <a:t>2010/12/24</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A6F735FE-7915-4D60-AB01-F79F0D76B91F}"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lstStyle>
            <a:lvl1pPr>
              <a:defRPr/>
            </a:lvl1pPr>
          </a:lstStyle>
          <a:p>
            <a:r>
              <a:rPr lang="ja-JP" altLang="en-US" smtClean="0"/>
              <a:t>マスタ タイトルの書式設定</a:t>
            </a:r>
            <a:endParaRPr lang="en-US"/>
          </a:p>
        </p:txBody>
      </p:sp>
      <p:sp>
        <p:nvSpPr>
          <p:cNvPr id="11" name="コンテンツ プレースホルダ 10"/>
          <p:cNvSpPr>
            <a:spLocks noGrp="1"/>
          </p:cNvSpPr>
          <p:nvPr>
            <p:ph sz="quarter" idx="2"/>
          </p:nvPr>
        </p:nvSpPr>
        <p:spPr>
          <a:xfrm>
            <a:off x="457200" y="2362200"/>
            <a:ext cx="3657600" cy="3886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 12"/>
          <p:cNvSpPr>
            <a:spLocks noGrp="1"/>
          </p:cNvSpPr>
          <p:nvPr>
            <p:ph sz="quarter" idx="4"/>
          </p:nvPr>
        </p:nvSpPr>
        <p:spPr>
          <a:xfrm>
            <a:off x="4371975" y="2362200"/>
            <a:ext cx="3657600" cy="3886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ja-JP" altLang="en-US" smtClean="0"/>
              <a:t>マスタ テキストの書式設定</a:t>
            </a:r>
          </a:p>
        </p:txBody>
      </p:sp>
      <p:sp>
        <p:nvSpPr>
          <p:cNvPr id="7" name="日付プレースホルダ 13"/>
          <p:cNvSpPr>
            <a:spLocks noGrp="1"/>
          </p:cNvSpPr>
          <p:nvPr>
            <p:ph type="dt" sz="half" idx="10"/>
          </p:nvPr>
        </p:nvSpPr>
        <p:spPr/>
        <p:txBody>
          <a:bodyPr/>
          <a:lstStyle>
            <a:lvl1pPr>
              <a:defRPr/>
            </a:lvl1pPr>
          </a:lstStyle>
          <a:p>
            <a:pPr>
              <a:defRPr/>
            </a:pPr>
            <a:fld id="{DDAFF0C0-9EFC-4D30-AD12-16BD0264C08C}" type="datetimeFigureOut">
              <a:rPr lang="ja-JP" altLang="en-US"/>
              <a:pPr>
                <a:defRPr/>
              </a:pPr>
              <a:t>2010/12/24</a:t>
            </a:fld>
            <a:endParaRPr lang="ja-JP" altLang="en-US"/>
          </a:p>
        </p:txBody>
      </p:sp>
      <p:sp>
        <p:nvSpPr>
          <p:cNvPr id="8"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2"/>
          <p:cNvSpPr>
            <a:spLocks noGrp="1"/>
          </p:cNvSpPr>
          <p:nvPr>
            <p:ph type="sldNum" sz="quarter" idx="12"/>
          </p:nvPr>
        </p:nvSpPr>
        <p:spPr/>
        <p:txBody>
          <a:bodyPr/>
          <a:lstStyle>
            <a:lvl1pPr>
              <a:defRPr/>
            </a:lvl1pPr>
          </a:lstStyle>
          <a:p>
            <a:pPr>
              <a:defRPr/>
            </a:pPr>
            <a:fld id="{3D7863A3-74B8-4351-8D94-C18692929A2D}"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日付プレースホルダ 5"/>
          <p:cNvSpPr>
            <a:spLocks noGrp="1"/>
          </p:cNvSpPr>
          <p:nvPr>
            <p:ph type="dt" sz="half" idx="10"/>
          </p:nvPr>
        </p:nvSpPr>
        <p:spPr/>
        <p:txBody>
          <a:bodyPr rtlCol="0"/>
          <a:lstStyle>
            <a:lvl1pPr>
              <a:defRPr/>
            </a:lvl1pPr>
          </a:lstStyle>
          <a:p>
            <a:pPr>
              <a:defRPr/>
            </a:pPr>
            <a:fld id="{6337E048-1C94-47CB-A4AF-F5D784A4B570}" type="datetimeFigureOut">
              <a:rPr lang="ja-JP" altLang="en-US"/>
              <a:pPr>
                <a:defRPr/>
              </a:pPr>
              <a:t>2010/12/24</a:t>
            </a:fld>
            <a:endParaRPr lang="ja-JP" altLang="en-US"/>
          </a:p>
        </p:txBody>
      </p:sp>
      <p:sp>
        <p:nvSpPr>
          <p:cNvPr id="4" name="スライド番号プレースホルダ 6"/>
          <p:cNvSpPr>
            <a:spLocks noGrp="1"/>
          </p:cNvSpPr>
          <p:nvPr>
            <p:ph type="sldNum" sz="quarter" idx="11"/>
          </p:nvPr>
        </p:nvSpPr>
        <p:spPr/>
        <p:txBody>
          <a:bodyPr rtlCol="0"/>
          <a:lstStyle>
            <a:lvl1pPr>
              <a:defRPr/>
            </a:lvl1pPr>
          </a:lstStyle>
          <a:p>
            <a:pPr>
              <a:defRPr/>
            </a:pPr>
            <a:fld id="{7A99CA1E-B41F-4871-B688-1394ECCA28ED}" type="slidenum">
              <a:rPr lang="ja-JP" altLang="en-US"/>
              <a:pPr>
                <a:defRPr/>
              </a:pPr>
              <a:t>&lt;#&gt;</a:t>
            </a:fld>
            <a:endParaRPr lang="ja-JP" altLang="en-US"/>
          </a:p>
        </p:txBody>
      </p:sp>
      <p:sp>
        <p:nvSpPr>
          <p:cNvPr id="5" name="フッター プレースホルダ 7"/>
          <p:cNvSpPr>
            <a:spLocks noGrp="1"/>
          </p:cNvSpPr>
          <p:nvPr>
            <p:ph type="ftr" sz="quarter" idx="12"/>
          </p:nvPr>
        </p:nvSpPr>
        <p:spPr/>
        <p:txBody>
          <a:bodyPr rtlCol="0"/>
          <a:lstStyle>
            <a:lvl1pPr>
              <a:defRPr/>
            </a:lvl1pPr>
          </a:lstStyle>
          <a:p>
            <a:pPr>
              <a:defRPr/>
            </a:pP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fld id="{F8FA09DA-DFF8-4C32-82DD-BB0E17B6924D}" type="datetimeFigureOut">
              <a:rPr lang="ja-JP" altLang="en-US"/>
              <a:pPr>
                <a:defRPr/>
              </a:pPr>
              <a:t>2010/12/24</a:t>
            </a:fld>
            <a:endParaRPr lang="ja-JP" altLang="en-US"/>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22"/>
          <p:cNvSpPr>
            <a:spLocks noGrp="1"/>
          </p:cNvSpPr>
          <p:nvPr>
            <p:ph type="sldNum" sz="quarter" idx="12"/>
          </p:nvPr>
        </p:nvSpPr>
        <p:spPr/>
        <p:txBody>
          <a:bodyPr/>
          <a:lstStyle>
            <a:lvl1pPr>
              <a:defRPr/>
            </a:lvl1pPr>
          </a:lstStyle>
          <a:p>
            <a:pPr>
              <a:defRPr/>
            </a:pPr>
            <a:fld id="{14AAFDC9-F1E2-4228-A4D6-01B0A961BC92}"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6" name="直線コネクタ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直線コネクタ 6"/>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ja-JP" altLang="en-US">
              <a:ea typeface="ＭＳ Ｐゴシック" pitchFamily="50" charset="-128"/>
            </a:endParaRPr>
          </a:p>
        </p:txBody>
      </p:sp>
      <p:sp>
        <p:nvSpPr>
          <p:cNvPr id="8" name="直線コネクタ 7"/>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ja-JP" altLang="en-US">
              <a:ea typeface="ＭＳ Ｐゴシック" pitchFamily="50" charset="-128"/>
            </a:endParaRPr>
          </a:p>
        </p:txBody>
      </p:sp>
      <p:sp>
        <p:nvSpPr>
          <p:cNvPr id="9" name="正方形/長方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直線コネクタ 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ja-JP" altLang="en-US">
              <a:ea typeface="ＭＳ Ｐゴシック" pitchFamily="50" charset="-128"/>
            </a:endParaRPr>
          </a:p>
        </p:txBody>
      </p:sp>
      <p:sp>
        <p:nvSpPr>
          <p:cNvPr id="11" name="円/楕円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タイトル 1"/>
          <p:cNvSpPr>
            <a:spLocks noGrp="1"/>
          </p:cNvSpPr>
          <p:nvPr>
            <p:ph type="title"/>
          </p:nvPr>
        </p:nvSpPr>
        <p:spPr>
          <a:xfrm rot="5400000">
            <a:off x="3371850" y="3200400"/>
            <a:ext cx="6309360" cy="457200"/>
          </a:xfrm>
        </p:spPr>
        <p:txBody>
          <a:bodyPr/>
          <a:lstStyle>
            <a:lvl1pPr algn="l">
              <a:buNone/>
              <a:defRPr sz="2000" b="1" cap="small" baseline="0"/>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18" name="コンテンツ プレースホルダ 17"/>
          <p:cNvSpPr>
            <a:spLocks noGrp="1"/>
          </p:cNvSpPr>
          <p:nvPr>
            <p:ph sz="quarter" idx="1"/>
          </p:nvPr>
        </p:nvSpPr>
        <p:spPr>
          <a:xfrm>
            <a:off x="304800" y="274320"/>
            <a:ext cx="5638800" cy="632764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2" name="日付プレースホルダ 20"/>
          <p:cNvSpPr>
            <a:spLocks noGrp="1"/>
          </p:cNvSpPr>
          <p:nvPr>
            <p:ph type="dt" sz="half" idx="10"/>
          </p:nvPr>
        </p:nvSpPr>
        <p:spPr/>
        <p:txBody>
          <a:bodyPr rtlCol="0"/>
          <a:lstStyle>
            <a:lvl1pPr>
              <a:defRPr/>
            </a:lvl1pPr>
          </a:lstStyle>
          <a:p>
            <a:pPr>
              <a:defRPr/>
            </a:pPr>
            <a:fld id="{983FD763-9FC4-415B-BC60-7994779DC011}" type="datetimeFigureOut">
              <a:rPr lang="ja-JP" altLang="en-US"/>
              <a:pPr>
                <a:defRPr/>
              </a:pPr>
              <a:t>2010/12/24</a:t>
            </a:fld>
            <a:endParaRPr lang="ja-JP" altLang="en-US"/>
          </a:p>
        </p:txBody>
      </p:sp>
      <p:sp>
        <p:nvSpPr>
          <p:cNvPr id="13" name="スライド番号プレースホルダ 21"/>
          <p:cNvSpPr>
            <a:spLocks noGrp="1"/>
          </p:cNvSpPr>
          <p:nvPr>
            <p:ph type="sldNum" sz="quarter" idx="11"/>
          </p:nvPr>
        </p:nvSpPr>
        <p:spPr/>
        <p:txBody>
          <a:bodyPr rtlCol="0"/>
          <a:lstStyle>
            <a:lvl1pPr>
              <a:defRPr/>
            </a:lvl1pPr>
          </a:lstStyle>
          <a:p>
            <a:pPr>
              <a:defRPr/>
            </a:pPr>
            <a:fld id="{8FAB087A-2701-40EA-8B60-0F94346DE2F2}" type="slidenum">
              <a:rPr lang="ja-JP" altLang="en-US"/>
              <a:pPr>
                <a:defRPr/>
              </a:pPr>
              <a:t>&lt;#&gt;</a:t>
            </a:fld>
            <a:endParaRPr lang="ja-JP" altLang="en-US"/>
          </a:p>
        </p:txBody>
      </p:sp>
      <p:sp>
        <p:nvSpPr>
          <p:cNvPr id="14" name="フッター プレースホルダ 22"/>
          <p:cNvSpPr>
            <a:spLocks noGrp="1"/>
          </p:cNvSpPr>
          <p:nvPr>
            <p:ph type="ftr" sz="quarter" idx="12"/>
          </p:nvPr>
        </p:nvSpPr>
        <p:spPr/>
        <p:txBody>
          <a:bodyPr rtlCol="0"/>
          <a:lstStyle>
            <a:lvl1pPr>
              <a:defRPr/>
            </a:lvl1pPr>
          </a:lstStyle>
          <a:p>
            <a:pPr>
              <a:defRPr/>
            </a:pPr>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円/楕円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直線コネクタ 6"/>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a:defRPr/>
            </a:pPr>
            <a:endParaRPr lang="ja-JP" altLang="en-US">
              <a:ea typeface="ＭＳ Ｐゴシック" pitchFamily="50" charset="-128"/>
            </a:endParaRPr>
          </a:p>
        </p:txBody>
      </p:sp>
      <p:sp>
        <p:nvSpPr>
          <p:cNvPr id="8" name="正方形/長方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直線コネクタ 8"/>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ja-JP" altLang="en-US">
              <a:ea typeface="ＭＳ Ｐゴシック" pitchFamily="50" charset="-128"/>
            </a:endParaRPr>
          </a:p>
        </p:txBody>
      </p:sp>
      <p:sp>
        <p:nvSpPr>
          <p:cNvPr id="10" name="直線コネクタ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 name="直線コネクタ 10"/>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ja-JP" altLang="en-US">
              <a:ea typeface="ＭＳ Ｐゴシック" pitchFamily="50" charset="-128"/>
            </a:endParaRPr>
          </a:p>
        </p:txBody>
      </p:sp>
      <p:sp>
        <p:nvSpPr>
          <p:cNvPr id="2" name="タイトル 1"/>
          <p:cNvSpPr>
            <a:spLocks noGrp="1"/>
          </p:cNvSpPr>
          <p:nvPr>
            <p:ph type="title"/>
          </p:nvPr>
        </p:nvSpPr>
        <p:spPr>
          <a:xfrm rot="5400000">
            <a:off x="3350133" y="3200400"/>
            <a:ext cx="6309360" cy="457200"/>
          </a:xfrm>
        </p:spPr>
        <p:txBody>
          <a:bodyPr/>
          <a:lstStyle>
            <a:lvl1pPr algn="l">
              <a:buNone/>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12" name="日付プレースホルダ 16"/>
          <p:cNvSpPr>
            <a:spLocks noGrp="1"/>
          </p:cNvSpPr>
          <p:nvPr>
            <p:ph type="dt" sz="half" idx="10"/>
          </p:nvPr>
        </p:nvSpPr>
        <p:spPr/>
        <p:txBody>
          <a:bodyPr rtlCol="0"/>
          <a:lstStyle>
            <a:lvl1pPr>
              <a:defRPr/>
            </a:lvl1pPr>
          </a:lstStyle>
          <a:p>
            <a:pPr>
              <a:defRPr/>
            </a:pPr>
            <a:fld id="{64A56767-C0D1-4CE6-BFA4-1F7CCAF0BD30}" type="datetimeFigureOut">
              <a:rPr lang="ja-JP" altLang="en-US"/>
              <a:pPr>
                <a:defRPr/>
              </a:pPr>
              <a:t>2010/12/24</a:t>
            </a:fld>
            <a:endParaRPr lang="ja-JP" altLang="en-US"/>
          </a:p>
        </p:txBody>
      </p:sp>
      <p:sp>
        <p:nvSpPr>
          <p:cNvPr id="13" name="スライド番号プレースホルダ 17"/>
          <p:cNvSpPr>
            <a:spLocks noGrp="1"/>
          </p:cNvSpPr>
          <p:nvPr>
            <p:ph type="sldNum" sz="quarter" idx="11"/>
          </p:nvPr>
        </p:nvSpPr>
        <p:spPr/>
        <p:txBody>
          <a:bodyPr rtlCol="0"/>
          <a:lstStyle>
            <a:lvl1pPr>
              <a:defRPr/>
            </a:lvl1pPr>
          </a:lstStyle>
          <a:p>
            <a:pPr>
              <a:defRPr/>
            </a:pPr>
            <a:fld id="{02B46E15-2D6E-4779-84ED-F1B350CED71D}" type="slidenum">
              <a:rPr lang="ja-JP" altLang="en-US"/>
              <a:pPr>
                <a:defRPr/>
              </a:pPr>
              <a:t>&lt;#&gt;</a:t>
            </a:fld>
            <a:endParaRPr lang="ja-JP" altLang="en-US"/>
          </a:p>
        </p:txBody>
      </p:sp>
      <p:sp>
        <p:nvSpPr>
          <p:cNvPr id="14" name="フッター プレースホルダ 20"/>
          <p:cNvSpPr>
            <a:spLocks noGrp="1"/>
          </p:cNvSpPr>
          <p:nvPr>
            <p:ph type="ftr" sz="quarter" idx="12"/>
          </p:nvPr>
        </p:nvSpPr>
        <p:spPr/>
        <p:txBody>
          <a:bodyPr rtlCol="0"/>
          <a:lstStyle>
            <a:lvl1pPr>
              <a:defRPr/>
            </a:lvl1pPr>
          </a:lstStyle>
          <a:p>
            <a:pPr>
              <a:defRPr/>
            </a:pPr>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lang="ja-JP" altLang="en-US" smtClean="0"/>
              <a:t>マスタ タイトルの書式設定</a:t>
            </a:r>
            <a:endParaRPr lang="en-US"/>
          </a:p>
        </p:txBody>
      </p:sp>
      <p:sp>
        <p:nvSpPr>
          <p:cNvPr id="1028" name="テキスト プレースホルダ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1" sz="1200">
                <a:solidFill>
                  <a:schemeClr val="tx2"/>
                </a:solidFill>
                <a:latin typeface="+mn-lt"/>
                <a:ea typeface="+mn-ea"/>
              </a:defRPr>
            </a:lvl1pPr>
          </a:lstStyle>
          <a:p>
            <a:pPr>
              <a:defRPr/>
            </a:pPr>
            <a:fld id="{C4A3F805-E321-4FFB-B4F0-DFEF6BEDAEC7}" type="datetimeFigureOut">
              <a:rPr lang="ja-JP" altLang="en-US"/>
              <a:pPr>
                <a:defRPr/>
              </a:pPr>
              <a:t>2010/12/24</a:t>
            </a:fld>
            <a:endParaRPr lang="ja-JP" altLang="en-US"/>
          </a:p>
        </p:txBody>
      </p:sp>
      <p:sp>
        <p:nvSpPr>
          <p:cNvPr id="3" name="フッター プレースホルダ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1" sz="1200">
                <a:solidFill>
                  <a:schemeClr val="tx2"/>
                </a:solidFill>
                <a:latin typeface="+mn-lt"/>
                <a:ea typeface="+mn-ea"/>
              </a:defRPr>
            </a:lvl1pPr>
          </a:lstStyle>
          <a:p>
            <a:pPr>
              <a:defRPr/>
            </a:pPr>
            <a:endParaRPr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32" name="直線コネクタ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ja-JP" altLang="en-US">
              <a:ea typeface="ＭＳ Ｐゴシック" pitchFamily="50" charset="-128"/>
            </a:endParaRPr>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34" name="直線コネクタ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ja-JP" altLang="en-US">
              <a:ea typeface="ＭＳ Ｐゴシック" pitchFamily="50" charset="-128"/>
            </a:endParaRPr>
          </a:p>
        </p:txBody>
      </p:sp>
      <p:sp>
        <p:nvSpPr>
          <p:cNvPr id="12" name="円/楕円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3" name="スライド番号プレースホルダ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1" sz="1400" b="1">
                <a:solidFill>
                  <a:srgbClr val="FFFFFF"/>
                </a:solidFill>
                <a:latin typeface="+mn-lt"/>
                <a:ea typeface="+mn-ea"/>
              </a:defRPr>
            </a:lvl1pPr>
          </a:lstStyle>
          <a:p>
            <a:pPr>
              <a:defRPr/>
            </a:pPr>
            <a:fld id="{092E67E2-6138-46E4-9F1D-7E95048EC76C}"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7" r:id="rId4"/>
    <p:sldLayoutId id="2147483668" r:id="rId5"/>
    <p:sldLayoutId id="2147483675" r:id="rId6"/>
    <p:sldLayoutId id="2147483669" r:id="rId7"/>
    <p:sldLayoutId id="2147483676" r:id="rId8"/>
    <p:sldLayoutId id="2147483677" r:id="rId9"/>
    <p:sldLayoutId id="2147483670" r:id="rId10"/>
    <p:sldLayoutId id="2147483671" r:id="rId11"/>
  </p:sldLayoutIdLst>
  <p:txStyles>
    <p:titleStyle>
      <a:lvl1pPr algn="l" rtl="0" eaLnBrk="0" fontAlgn="base" hangingPunct="0">
        <a:spcBef>
          <a:spcPct val="0"/>
        </a:spcBef>
        <a:spcAft>
          <a:spcPct val="0"/>
        </a:spcAft>
        <a:defRPr kumimoji="1" sz="3000" kern="1200" cap="small">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2pPr>
      <a:lvl3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3pPr>
      <a:lvl4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4pPr>
      <a:lvl5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5pPr>
      <a:lvl6pPr marL="457200" algn="l" rtl="0" fontAlgn="base">
        <a:spcBef>
          <a:spcPct val="0"/>
        </a:spcBef>
        <a:spcAft>
          <a:spcPct val="0"/>
        </a:spcAft>
        <a:defRPr kumimoji="1" sz="3000">
          <a:solidFill>
            <a:schemeClr val="tx2"/>
          </a:solidFill>
          <a:latin typeface="Century Schoolbook" pitchFamily="18" charset="0"/>
          <a:ea typeface="ＭＳ Ｐ明朝" charset="-128"/>
        </a:defRPr>
      </a:lvl6pPr>
      <a:lvl7pPr marL="914400" algn="l" rtl="0" fontAlgn="base">
        <a:spcBef>
          <a:spcPct val="0"/>
        </a:spcBef>
        <a:spcAft>
          <a:spcPct val="0"/>
        </a:spcAft>
        <a:defRPr kumimoji="1" sz="3000">
          <a:solidFill>
            <a:schemeClr val="tx2"/>
          </a:solidFill>
          <a:latin typeface="Century Schoolbook" pitchFamily="18" charset="0"/>
          <a:ea typeface="ＭＳ Ｐ明朝" charset="-128"/>
        </a:defRPr>
      </a:lvl7pPr>
      <a:lvl8pPr marL="1371600" algn="l" rtl="0" fontAlgn="base">
        <a:spcBef>
          <a:spcPct val="0"/>
        </a:spcBef>
        <a:spcAft>
          <a:spcPct val="0"/>
        </a:spcAft>
        <a:defRPr kumimoji="1" sz="3000">
          <a:solidFill>
            <a:schemeClr val="tx2"/>
          </a:solidFill>
          <a:latin typeface="Century Schoolbook" pitchFamily="18" charset="0"/>
          <a:ea typeface="ＭＳ Ｐ明朝" charset="-128"/>
        </a:defRPr>
      </a:lvl8pPr>
      <a:lvl9pPr marL="1828800" algn="l" rtl="0" fontAlgn="base">
        <a:spcBef>
          <a:spcPct val="0"/>
        </a:spcBef>
        <a:spcAft>
          <a:spcPct val="0"/>
        </a:spcAft>
        <a:defRPr kumimoji="1" sz="3000">
          <a:solidFill>
            <a:schemeClr val="tx2"/>
          </a:solidFill>
          <a:latin typeface="Century Schoolbook" pitchFamily="18" charset="0"/>
          <a:ea typeface="ＭＳ Ｐ明朝" charset="-128"/>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kumimoji="1"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kumimoji="1"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umimoji="1"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umimoji="1"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jpeg"/><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hyperlink" Target="http://www.engawa.ne.jp/momo/&#65289;"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jpe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テキスト ボックス 92"/>
          <p:cNvSpPr txBox="1">
            <a:spLocks noChangeArrowheads="1"/>
          </p:cNvSpPr>
          <p:nvPr/>
        </p:nvSpPr>
        <p:spPr bwMode="auto">
          <a:xfrm>
            <a:off x="2771775" y="2032000"/>
            <a:ext cx="863600" cy="522288"/>
          </a:xfrm>
          <a:prstGeom prst="rect">
            <a:avLst/>
          </a:prstGeom>
          <a:noFill/>
          <a:ln w="9525">
            <a:noFill/>
            <a:miter lim="800000"/>
            <a:headEnd/>
            <a:tailEnd/>
          </a:ln>
        </p:spPr>
        <p:txBody>
          <a:bodyPr>
            <a:spAutoFit/>
          </a:bodyPr>
          <a:lstStyle/>
          <a:p>
            <a:r>
              <a:rPr lang="en-US" altLang="ja-JP" sz="2800">
                <a:latin typeface="ＭＳ Ｐゴシック" charset="-128"/>
              </a:rPr>
              <a:t>O</a:t>
            </a:r>
            <a:endParaRPr lang="ja-JP" altLang="en-US" sz="2800">
              <a:latin typeface="ＭＳ Ｐゴシック" charset="-128"/>
            </a:endParaRPr>
          </a:p>
        </p:txBody>
      </p:sp>
      <p:sp>
        <p:nvSpPr>
          <p:cNvPr id="94" name="テキスト ボックス 93"/>
          <p:cNvSpPr txBox="1">
            <a:spLocks noChangeArrowheads="1"/>
          </p:cNvSpPr>
          <p:nvPr/>
        </p:nvSpPr>
        <p:spPr bwMode="auto">
          <a:xfrm>
            <a:off x="5292725" y="620713"/>
            <a:ext cx="863600" cy="523875"/>
          </a:xfrm>
          <a:prstGeom prst="rect">
            <a:avLst/>
          </a:prstGeom>
          <a:noFill/>
          <a:ln w="9525">
            <a:noFill/>
            <a:miter lim="800000"/>
            <a:headEnd/>
            <a:tailEnd/>
          </a:ln>
        </p:spPr>
        <p:txBody>
          <a:bodyPr>
            <a:spAutoFit/>
          </a:bodyPr>
          <a:lstStyle/>
          <a:p>
            <a:r>
              <a:rPr lang="ja-JP" altLang="en-US" sz="2800">
                <a:latin typeface="ＭＳ Ｐゴシック" charset="-128"/>
              </a:rPr>
              <a:t>な</a:t>
            </a:r>
          </a:p>
        </p:txBody>
      </p:sp>
      <p:sp>
        <p:nvSpPr>
          <p:cNvPr id="95" name="テキスト ボックス 94"/>
          <p:cNvSpPr txBox="1">
            <a:spLocks noChangeArrowheads="1"/>
          </p:cNvSpPr>
          <p:nvPr/>
        </p:nvSpPr>
        <p:spPr bwMode="auto">
          <a:xfrm>
            <a:off x="4716463" y="5919788"/>
            <a:ext cx="863600" cy="523875"/>
          </a:xfrm>
          <a:prstGeom prst="rect">
            <a:avLst/>
          </a:prstGeom>
          <a:noFill/>
          <a:ln w="9525">
            <a:noFill/>
            <a:miter lim="800000"/>
            <a:headEnd/>
            <a:tailEnd/>
          </a:ln>
        </p:spPr>
        <p:txBody>
          <a:bodyPr>
            <a:spAutoFit/>
          </a:bodyPr>
          <a:lstStyle/>
          <a:p>
            <a:r>
              <a:rPr lang="en-US" altLang="ja-JP" sz="2800">
                <a:latin typeface="ＭＳ Ｐゴシック" charset="-128"/>
              </a:rPr>
              <a:t>K</a:t>
            </a:r>
            <a:endParaRPr lang="ja-JP" altLang="en-US" sz="2800">
              <a:latin typeface="ＭＳ Ｐゴシック" charset="-128"/>
            </a:endParaRPr>
          </a:p>
        </p:txBody>
      </p:sp>
      <p:sp>
        <p:nvSpPr>
          <p:cNvPr id="96" name="テキスト ボックス 95"/>
          <p:cNvSpPr txBox="1">
            <a:spLocks noChangeArrowheads="1"/>
          </p:cNvSpPr>
          <p:nvPr/>
        </p:nvSpPr>
        <p:spPr bwMode="auto">
          <a:xfrm>
            <a:off x="3995738" y="3644900"/>
            <a:ext cx="863600" cy="523875"/>
          </a:xfrm>
          <a:prstGeom prst="rect">
            <a:avLst/>
          </a:prstGeom>
          <a:noFill/>
          <a:ln w="9525">
            <a:noFill/>
            <a:miter lim="800000"/>
            <a:headEnd/>
            <a:tailEnd/>
          </a:ln>
        </p:spPr>
        <p:txBody>
          <a:bodyPr>
            <a:spAutoFit/>
          </a:bodyPr>
          <a:lstStyle/>
          <a:p>
            <a:r>
              <a:rPr lang="en-US" altLang="ja-JP" sz="2800">
                <a:latin typeface="ＭＳ Ｐゴシック" charset="-128"/>
              </a:rPr>
              <a:t>T</a:t>
            </a:r>
            <a:endParaRPr lang="ja-JP" altLang="en-US" sz="2800">
              <a:latin typeface="ＭＳ Ｐゴシック" charset="-128"/>
            </a:endParaRPr>
          </a:p>
        </p:txBody>
      </p:sp>
      <p:sp>
        <p:nvSpPr>
          <p:cNvPr id="97" name="テキスト ボックス 96"/>
          <p:cNvSpPr txBox="1">
            <a:spLocks noChangeArrowheads="1"/>
          </p:cNvSpPr>
          <p:nvPr/>
        </p:nvSpPr>
        <p:spPr bwMode="auto">
          <a:xfrm>
            <a:off x="755650" y="3933825"/>
            <a:ext cx="863600" cy="522288"/>
          </a:xfrm>
          <a:prstGeom prst="rect">
            <a:avLst/>
          </a:prstGeom>
          <a:noFill/>
          <a:ln w="9525">
            <a:noFill/>
            <a:miter lim="800000"/>
            <a:headEnd/>
            <a:tailEnd/>
          </a:ln>
        </p:spPr>
        <p:txBody>
          <a:bodyPr>
            <a:spAutoFit/>
          </a:bodyPr>
          <a:lstStyle/>
          <a:p>
            <a:r>
              <a:rPr lang="en-US" altLang="ja-JP" sz="2800">
                <a:latin typeface="ＭＳ Ｐゴシック" charset="-128"/>
              </a:rPr>
              <a:t>O</a:t>
            </a:r>
            <a:endParaRPr lang="ja-JP" altLang="en-US" sz="2800">
              <a:latin typeface="ＭＳ Ｐゴシック" charset="-128"/>
            </a:endParaRPr>
          </a:p>
        </p:txBody>
      </p:sp>
      <p:sp>
        <p:nvSpPr>
          <p:cNvPr id="98" name="テキスト ボックス 97"/>
          <p:cNvSpPr txBox="1">
            <a:spLocks noChangeArrowheads="1"/>
          </p:cNvSpPr>
          <p:nvPr/>
        </p:nvSpPr>
        <p:spPr bwMode="auto">
          <a:xfrm>
            <a:off x="7524750" y="5127625"/>
            <a:ext cx="863600" cy="523875"/>
          </a:xfrm>
          <a:prstGeom prst="rect">
            <a:avLst/>
          </a:prstGeom>
          <a:noFill/>
          <a:ln w="9525">
            <a:noFill/>
            <a:miter lim="800000"/>
            <a:headEnd/>
            <a:tailEnd/>
          </a:ln>
        </p:spPr>
        <p:txBody>
          <a:bodyPr>
            <a:spAutoFit/>
          </a:bodyPr>
          <a:lstStyle/>
          <a:p>
            <a:r>
              <a:rPr lang="ja-JP" altLang="en-US" sz="2800">
                <a:latin typeface="ＭＳ Ｐゴシック" charset="-128"/>
              </a:rPr>
              <a:t>が</a:t>
            </a:r>
          </a:p>
        </p:txBody>
      </p:sp>
      <p:sp>
        <p:nvSpPr>
          <p:cNvPr id="99" name="テキスト ボックス 98"/>
          <p:cNvSpPr txBox="1">
            <a:spLocks noChangeArrowheads="1"/>
          </p:cNvSpPr>
          <p:nvPr/>
        </p:nvSpPr>
        <p:spPr bwMode="auto">
          <a:xfrm>
            <a:off x="7235825" y="1557338"/>
            <a:ext cx="865188" cy="522287"/>
          </a:xfrm>
          <a:prstGeom prst="rect">
            <a:avLst/>
          </a:prstGeom>
          <a:noFill/>
          <a:ln w="9525">
            <a:noFill/>
            <a:miter lim="800000"/>
            <a:headEnd/>
            <a:tailEnd/>
          </a:ln>
        </p:spPr>
        <p:txBody>
          <a:bodyPr>
            <a:spAutoFit/>
          </a:bodyPr>
          <a:lstStyle/>
          <a:p>
            <a:r>
              <a:rPr lang="en-US" altLang="ja-JP" sz="2800">
                <a:latin typeface="ＭＳ Ｐゴシック" charset="-128"/>
              </a:rPr>
              <a:t>Y</a:t>
            </a:r>
            <a:endParaRPr lang="ja-JP" altLang="en-US" sz="2800">
              <a:latin typeface="ＭＳ Ｐゴシック" charset="-128"/>
            </a:endParaRPr>
          </a:p>
        </p:txBody>
      </p:sp>
      <p:sp>
        <p:nvSpPr>
          <p:cNvPr id="100" name="テキスト ボックス 99"/>
          <p:cNvSpPr txBox="1">
            <a:spLocks noChangeArrowheads="1"/>
          </p:cNvSpPr>
          <p:nvPr/>
        </p:nvSpPr>
        <p:spPr bwMode="auto">
          <a:xfrm>
            <a:off x="971550" y="1268413"/>
            <a:ext cx="863600" cy="523875"/>
          </a:xfrm>
          <a:prstGeom prst="rect">
            <a:avLst/>
          </a:prstGeom>
          <a:noFill/>
          <a:ln w="9525">
            <a:noFill/>
            <a:miter lim="800000"/>
            <a:headEnd/>
            <a:tailEnd/>
          </a:ln>
        </p:spPr>
        <p:txBody>
          <a:bodyPr>
            <a:spAutoFit/>
          </a:bodyPr>
          <a:lstStyle/>
          <a:p>
            <a:r>
              <a:rPr lang="ja-JP" altLang="en-US" sz="2800">
                <a:latin typeface="ＭＳ Ｐゴシック" charset="-128"/>
              </a:rPr>
              <a:t>る</a:t>
            </a:r>
          </a:p>
        </p:txBody>
      </p:sp>
      <p:grpSp>
        <p:nvGrpSpPr>
          <p:cNvPr id="2" name="グループ化 120"/>
          <p:cNvGrpSpPr>
            <a:grpSpLocks/>
          </p:cNvGrpSpPr>
          <p:nvPr/>
        </p:nvGrpSpPr>
        <p:grpSpPr bwMode="auto">
          <a:xfrm>
            <a:off x="1042988" y="908050"/>
            <a:ext cx="6697662" cy="5329238"/>
            <a:chOff x="1043608" y="908720"/>
            <a:chExt cx="6696744" cy="5328592"/>
          </a:xfrm>
        </p:grpSpPr>
        <p:grpSp>
          <p:nvGrpSpPr>
            <p:cNvPr id="15374" name="グループ化 91"/>
            <p:cNvGrpSpPr>
              <a:grpSpLocks/>
            </p:cNvGrpSpPr>
            <p:nvPr/>
          </p:nvGrpSpPr>
          <p:grpSpPr bwMode="auto">
            <a:xfrm>
              <a:off x="1043608" y="908720"/>
              <a:ext cx="6696744" cy="5247292"/>
              <a:chOff x="1043608" y="908720"/>
              <a:chExt cx="6696744" cy="5247292"/>
            </a:xfrm>
          </p:grpSpPr>
          <p:cxnSp>
            <p:nvCxnSpPr>
              <p:cNvPr id="14" name="直線コネクタ 13"/>
              <p:cNvCxnSpPr/>
              <p:nvPr/>
            </p:nvCxnSpPr>
            <p:spPr>
              <a:xfrm rot="5400000">
                <a:off x="3491176" y="1772224"/>
                <a:ext cx="2736518" cy="1152367"/>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6200000" flipH="1">
                <a:off x="2088011" y="3321442"/>
                <a:ext cx="3600014" cy="1799978"/>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16200000" flipH="1">
                <a:off x="2952303" y="2528577"/>
                <a:ext cx="1368259" cy="1007924"/>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4145125" y="2848429"/>
                <a:ext cx="4022237" cy="2304734"/>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10800000" flipV="1">
                <a:off x="4356266" y="1916661"/>
                <a:ext cx="2879330" cy="1944451"/>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1188050" y="1916661"/>
                <a:ext cx="6047546" cy="2160325"/>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grpSp>
            <p:nvGrpSpPr>
              <p:cNvPr id="15388" name="グループ化 83"/>
              <p:cNvGrpSpPr>
                <a:grpSpLocks/>
              </p:cNvGrpSpPr>
              <p:nvPr/>
            </p:nvGrpSpPr>
            <p:grpSpPr bwMode="auto">
              <a:xfrm>
                <a:off x="1043608" y="908720"/>
                <a:ext cx="6624736" cy="4248472"/>
                <a:chOff x="1043608" y="908720"/>
                <a:chExt cx="6624736" cy="4248472"/>
              </a:xfrm>
            </p:grpSpPr>
            <p:cxnSp>
              <p:nvCxnSpPr>
                <p:cNvPr id="15" name="直線コネクタ 14"/>
                <p:cNvCxnSpPr/>
                <p:nvPr/>
              </p:nvCxnSpPr>
              <p:spPr>
                <a:xfrm rot="10800000" flipV="1">
                  <a:off x="3132472" y="980149"/>
                  <a:ext cx="2231719" cy="1225401"/>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18302" y="2762697"/>
                  <a:ext cx="2304771" cy="180950"/>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a:off x="1330906" y="1629358"/>
                  <a:ext cx="1512681" cy="615875"/>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10800000" flipV="1">
                  <a:off x="1403921" y="908720"/>
                  <a:ext cx="4033285" cy="647621"/>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10800000" flipV="1">
                  <a:off x="1188050" y="980149"/>
                  <a:ext cx="4176141" cy="3025408"/>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1188050" y="2421425"/>
                  <a:ext cx="1655536" cy="1584133"/>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403921" y="1700787"/>
                  <a:ext cx="6265004" cy="3457156"/>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grpSp>
          <p:grpSp>
            <p:nvGrpSpPr>
              <p:cNvPr id="15389" name="グループ化 84"/>
              <p:cNvGrpSpPr>
                <a:grpSpLocks/>
              </p:cNvGrpSpPr>
              <p:nvPr/>
            </p:nvGrpSpPr>
            <p:grpSpPr bwMode="auto">
              <a:xfrm>
                <a:off x="1187624" y="980728"/>
                <a:ext cx="6552728" cy="5175284"/>
                <a:chOff x="1187624" y="980728"/>
                <a:chExt cx="6552728" cy="5175284"/>
              </a:xfrm>
            </p:grpSpPr>
            <p:cxnSp>
              <p:nvCxnSpPr>
                <p:cNvPr id="17" name="直線コネクタ 16"/>
                <p:cNvCxnSpPr/>
                <p:nvPr/>
              </p:nvCxnSpPr>
              <p:spPr>
                <a:xfrm rot="10800000" flipV="1">
                  <a:off x="1259478" y="3932541"/>
                  <a:ext cx="2809490" cy="257144"/>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188050" y="4292860"/>
                  <a:ext cx="3528529" cy="1841277"/>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0800000">
                  <a:off x="5651488" y="980149"/>
                  <a:ext cx="1584108" cy="760320"/>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16200000" flipH="1">
                  <a:off x="6011777" y="3429367"/>
                  <a:ext cx="3169854" cy="287298"/>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10800000" flipV="1">
                  <a:off x="5076892" y="5342071"/>
                  <a:ext cx="2519018" cy="814288"/>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284839" y="4005558"/>
                  <a:ext cx="3311071" cy="1223814"/>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16200000" flipH="1">
                  <a:off x="3676894" y="4694454"/>
                  <a:ext cx="1863499" cy="647611"/>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6200000" flipV="1">
                  <a:off x="4540358" y="2029376"/>
                  <a:ext cx="4096842" cy="2160292"/>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grpSp>
          <p:cxnSp>
            <p:nvCxnSpPr>
              <p:cNvPr id="72" name="直線コネクタ 71"/>
              <p:cNvCxnSpPr/>
              <p:nvPr/>
            </p:nvCxnSpPr>
            <p:spPr>
              <a:xfrm rot="5400000" flipH="1" flipV="1">
                <a:off x="2776882" y="3218258"/>
                <a:ext cx="4887320" cy="576183"/>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grpSp>
        <p:grpSp>
          <p:nvGrpSpPr>
            <p:cNvPr id="15375" name="グループ化 119"/>
            <p:cNvGrpSpPr>
              <a:grpSpLocks/>
            </p:cNvGrpSpPr>
            <p:nvPr/>
          </p:nvGrpSpPr>
          <p:grpSpPr bwMode="auto">
            <a:xfrm>
              <a:off x="1043608" y="1772816"/>
              <a:ext cx="6408712" cy="4464496"/>
              <a:chOff x="1043608" y="1772816"/>
              <a:chExt cx="6408712" cy="4464496"/>
            </a:xfrm>
          </p:grpSpPr>
          <p:cxnSp>
            <p:nvCxnSpPr>
              <p:cNvPr id="102" name="直線コネクタ 101"/>
              <p:cNvCxnSpPr/>
              <p:nvPr/>
            </p:nvCxnSpPr>
            <p:spPr>
              <a:xfrm rot="16200000" flipH="1">
                <a:off x="-469105" y="3500799"/>
                <a:ext cx="4104778" cy="647611"/>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16200000" flipH="1">
                <a:off x="646775" y="4761122"/>
                <a:ext cx="1585720" cy="792053"/>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5400000">
                <a:off x="718980" y="3752388"/>
                <a:ext cx="3530172" cy="865069"/>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10800000" flipV="1">
                <a:off x="2051532" y="5300800"/>
                <a:ext cx="5401522" cy="720638"/>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10800000" flipV="1">
                <a:off x="2051532" y="4005557"/>
                <a:ext cx="2017436" cy="1944451"/>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rot="10800000">
                <a:off x="2124547" y="6165883"/>
                <a:ext cx="2520604" cy="71429"/>
              </a:xfrm>
              <a:prstGeom prst="line">
                <a:avLst/>
              </a:prstGeom>
              <a:ln>
                <a:solidFill>
                  <a:srgbClr val="21B2CF">
                    <a:alpha val="49804"/>
                  </a:srgbClr>
                </a:solidFill>
              </a:ln>
            </p:spPr>
            <p:style>
              <a:lnRef idx="1">
                <a:schemeClr val="accent1"/>
              </a:lnRef>
              <a:fillRef idx="0">
                <a:schemeClr val="accent1"/>
              </a:fillRef>
              <a:effectRef idx="0">
                <a:schemeClr val="accent1"/>
              </a:effectRef>
              <a:fontRef idx="minor">
                <a:schemeClr val="tx1"/>
              </a:fontRef>
            </p:style>
          </p:cxnSp>
        </p:grpSp>
      </p:grpSp>
      <p:sp>
        <p:nvSpPr>
          <p:cNvPr id="122" name="テキスト ボックス 121"/>
          <p:cNvSpPr txBox="1">
            <a:spLocks noChangeArrowheads="1"/>
          </p:cNvSpPr>
          <p:nvPr/>
        </p:nvSpPr>
        <p:spPr bwMode="auto">
          <a:xfrm>
            <a:off x="1692275" y="5876925"/>
            <a:ext cx="863600" cy="523875"/>
          </a:xfrm>
          <a:prstGeom prst="rect">
            <a:avLst/>
          </a:prstGeom>
          <a:noFill/>
          <a:ln w="9525">
            <a:noFill/>
            <a:miter lim="800000"/>
            <a:headEnd/>
            <a:tailEnd/>
          </a:ln>
        </p:spPr>
        <p:txBody>
          <a:bodyPr>
            <a:spAutoFit/>
          </a:bodyPr>
          <a:lstStyle/>
          <a:p>
            <a:r>
              <a:rPr lang="ja-JP" altLang="en-US" sz="2800">
                <a:latin typeface="ＭＳ Ｐゴシック" charset="-128"/>
              </a:rPr>
              <a:t>つ</a:t>
            </a:r>
          </a:p>
        </p:txBody>
      </p:sp>
      <p:sp>
        <p:nvSpPr>
          <p:cNvPr id="123" name="テキスト ボックス 122"/>
          <p:cNvSpPr txBox="1">
            <a:spLocks noChangeArrowheads="1"/>
          </p:cNvSpPr>
          <p:nvPr/>
        </p:nvSpPr>
        <p:spPr bwMode="auto">
          <a:xfrm>
            <a:off x="5580063" y="3121025"/>
            <a:ext cx="3240087" cy="523875"/>
          </a:xfrm>
          <a:prstGeom prst="rect">
            <a:avLst/>
          </a:prstGeom>
          <a:noFill/>
          <a:ln w="9525">
            <a:noFill/>
            <a:miter lim="800000"/>
            <a:headEnd/>
            <a:tailEnd/>
          </a:ln>
        </p:spPr>
        <p:txBody>
          <a:bodyPr>
            <a:spAutoFit/>
          </a:bodyPr>
          <a:lstStyle/>
          <a:p>
            <a:r>
              <a:rPr lang="ja-JP" altLang="en-US" sz="2800">
                <a:solidFill>
                  <a:srgbClr val="92D050"/>
                </a:solidFill>
                <a:latin typeface="ＭＳ Ｐゴシック" charset="-128"/>
              </a:rPr>
              <a:t>プ  ロ  ジ  ェ  ク  ト</a:t>
            </a:r>
          </a:p>
        </p:txBody>
      </p:sp>
      <p:sp>
        <p:nvSpPr>
          <p:cNvPr id="13328" name="テキスト ボックス 124"/>
          <p:cNvSpPr txBox="1">
            <a:spLocks noChangeArrowheads="1"/>
          </p:cNvSpPr>
          <p:nvPr/>
        </p:nvSpPr>
        <p:spPr bwMode="auto">
          <a:xfrm>
            <a:off x="3203575" y="4437063"/>
            <a:ext cx="3168650" cy="708025"/>
          </a:xfrm>
          <a:prstGeom prst="rect">
            <a:avLst/>
          </a:prstGeom>
          <a:noFill/>
          <a:ln w="9525">
            <a:noFill/>
            <a:miter lim="800000"/>
            <a:headEnd/>
            <a:tailEnd/>
          </a:ln>
        </p:spPr>
        <p:txBody>
          <a:bodyPr>
            <a:spAutoFit/>
          </a:bodyPr>
          <a:lstStyle/>
          <a:p>
            <a:r>
              <a:rPr lang="ja-JP" altLang="en-US" sz="4000" dirty="0">
                <a:solidFill>
                  <a:srgbClr val="FF0000"/>
                </a:solidFill>
                <a:latin typeface="ＭＳ Ｐゴシック" charset="-128"/>
              </a:rPr>
              <a:t>脱</a:t>
            </a:r>
            <a:r>
              <a:rPr lang="ja-JP" altLang="en-US" sz="4000" dirty="0">
                <a:latin typeface="ＭＳ Ｐゴシック" charset="-128"/>
              </a:rPr>
              <a:t>・無縁社会</a:t>
            </a:r>
          </a:p>
        </p:txBody>
      </p:sp>
      <p:pic>
        <p:nvPicPr>
          <p:cNvPr id="15373" name="図 46" descr="ハートと手.jpg"/>
          <p:cNvPicPr>
            <a:picLocks noChangeAspect="1"/>
          </p:cNvPicPr>
          <p:nvPr/>
        </p:nvPicPr>
        <p:blipFill>
          <a:blip r:embed="rId2"/>
          <a:srcRect/>
          <a:stretch>
            <a:fillRect/>
          </a:stretch>
        </p:blipFill>
        <p:spPr bwMode="auto">
          <a:xfrm>
            <a:off x="7740650" y="115888"/>
            <a:ext cx="968375" cy="688975"/>
          </a:xfrm>
          <a:prstGeom prst="rect">
            <a:avLst/>
          </a:prstGeom>
          <a:noFill/>
          <a:ln w="9525">
            <a:noFill/>
            <a:miter lim="800000"/>
            <a:headEnd/>
            <a:tailEnd/>
          </a:ln>
        </p:spPr>
      </p:pic>
    </p:spTree>
  </p:cSld>
  <p:clrMapOvr>
    <a:masterClrMapping/>
  </p:clrMapOvr>
  <p:transition advTm="198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0" presetClass="path" presetSubtype="0" accel="50000" decel="50000" fill="hold" grpId="0" nodeType="afterEffect">
                                  <p:stCondLst>
                                    <p:cond delay="0"/>
                                  </p:stCondLst>
                                  <p:childTnLst>
                                    <p:animMotion origin="layout" path="M -0.00382 0.00509 C -0.00607 -0.01829 -0.01493 -0.04028 -0.01979 -0.0632 C -0.02014 -0.07894 -0.02031 -0.09445 -0.02101 -0.11019 C -0.02413 -0.175 -0.0375 -0.25949 0.01806 -0.28426 C 0.02761 -0.29699 0.01545 -0.28171 0.02656 -0.29236 C 0.03212 -0.29769 0.03611 -0.3044 0.04236 -0.30857 C 0.04323 -0.31065 0.04358 -0.31343 0.04497 -0.31505 C 0.04584 -0.3162 0.04861 -0.31829 0.04861 -0.31667 C 0.04861 -0.31482 0.04618 -0.31458 0.04497 -0.31343 C 0.04358 -0.31204 0.04236 -0.31019 0.04115 -0.30857 C 0.03611 -0.29537 0.03629 -0.29907 0.02778 -0.29236 C 0.02552 -0.29051 0.02361 -0.2882 0.0217 -0.28588 C 0.02049 -0.28426 0.01945 -0.28218 0.01806 -0.28102 C 0.0099 -0.27431 0.00052 -0.26991 -0.00885 -0.26806 C -0.05521 -0.27685 -0.04566 -0.40787 -0.01371 -0.45347 C -0.01337 -0.42407 -0.01423 -0.39468 -0.0125 -0.36551 C -0.01232 -0.36273 -0.01041 -0.37037 -0.00885 -0.37199 C -0.00607 -0.37477 0.00556 -0.38287 0.00955 -0.38519 C 0.01198 -0.38657 0.01441 -0.38727 0.01684 -0.38843 C 0.01875 -0.38935 0.025 -0.39005 0.02292 -0.39005 C 0.00834 -0.39005 -0.00642 -0.38889 -0.02101 -0.38843 C -0.01371 -0.38449 -0.00955 -0.38148 -0.00017 -0.38333 C 0.0033 -0.38403 -0.00191 -0.4037 0.00347 -0.39653 " pathEditMode="relative" rAng="0" ptsTypes="ffffffffffffffffffffffA">
                                      <p:cBhvr>
                                        <p:cTn id="10" dur="2000" fill="hold"/>
                                        <p:tgtEl>
                                          <p:spTgt spid="122"/>
                                        </p:tgtEl>
                                        <p:attrNameLst>
                                          <p:attrName>ppt_x</p:attrName>
                                          <p:attrName>ppt_y</p:attrName>
                                        </p:attrNameLst>
                                      </p:cBhvr>
                                      <p:rCtr x="1" y="-229"/>
                                    </p:animMotion>
                                  </p:childTnLst>
                                </p:cTn>
                              </p:par>
                              <p:par>
                                <p:cTn id="11" presetID="0" presetClass="path" presetSubtype="0" accel="50000" decel="50000" fill="hold" grpId="0" nodeType="withEffect">
                                  <p:stCondLst>
                                    <p:cond delay="0"/>
                                  </p:stCondLst>
                                  <p:childTnLst>
                                    <p:animMotion origin="layout" path="M 0.00781 0.14954 C 0.03768 0.16436 0.05695 0.17547 0.07847 0.19653 C 0.08906 0.20718 0.08334 0.2213 0.08837 0.23241 C 0.0908 0.23797 0.10104 0.24815 0.10538 0.25324 C 0.10868 0.2632 0.1125 0.27385 0.11823 0.28357 C 0.11719 0.28658 0.11736 0.28982 0.11528 0.29283 C 0.11163 0.29815 0.08021 0.29699 0.07136 0.29769 C -0.10139 0.29561 -0.17448 0.29607 -0.30642 0.29098 C -0.30538 0.28033 -0.30555 0.26945 -0.30364 0.2588 C -0.30312 0.25695 -0.30069 0.25556 -0.29913 0.25417 C -0.28576 0.24213 -0.26927 0.24005 -0.24844 0.23727 C -0.23611 0.23311 -0.22482 0.23056 -0.21146 0.22963 C -0.19219 0.23033 -0.17274 0.22917 -0.15347 0.23149 C -0.13403 0.2338 -0.11614 0.24144 -0.09687 0.24468 C -0.09114 0.24792 -0.08785 0.2507 -0.08281 0.25417 C -0.07882 0.26482 -0.08437 0.27408 -0.09132 0.28357 C -0.09514 0.30116 -0.09496 0.29491 -0.10538 0.30811 C -0.11024 0.31436 -0.10781 0.31551 -0.11389 0.32037 C -0.12465 0.32894 -0.12274 0.32547 -0.13663 0.33264 C -0.14323 0.33588 -0.14826 0.33982 -0.15642 0.34213 C -0.18385 0.34954 -0.21875 0.34723 -0.24705 0.34769 C -0.2618 0.35024 -0.25434 0.34931 -0.26944 0.35047 C -0.27882 0.35463 -0.27986 0.35718 -0.28785 0.36181 C -0.29271 0.36459 -0.29687 0.36667 -0.30052 0.37037 C -0.30243 0.37524 -0.29861 0.38172 -0.30364 0.38542 C -0.30625 0.3875 -0.31476 0.38357 -0.31476 0.3838 C -0.31823 0.39051 -0.31979 0.39329 -0.32187 0.40162 C -0.32465 0.40116 -0.32795 0.40162 -0.33038 0.40047 C -0.3316 0.4 -0.3316 0.39862 -0.33177 0.39769 C -0.33316 0.38959 -0.33264 0.38496 -0.33594 0.37801 C -0.33646 0.37593 -0.33871 0.36945 -0.33871 0.36644 " pathEditMode="relative" rAng="0" ptsTypes="ffffffffffffffffffffffffffffffA">
                                      <p:cBhvr>
                                        <p:cTn id="12" dur="2000" fill="hold"/>
                                        <p:tgtEl>
                                          <p:spTgt spid="94"/>
                                        </p:tgtEl>
                                        <p:attrNameLst>
                                          <p:attrName>ppt_x</p:attrName>
                                          <p:attrName>ppt_y</p:attrName>
                                        </p:attrNameLst>
                                      </p:cBhvr>
                                      <p:rCtr x="-118" y="126"/>
                                    </p:animMotion>
                                  </p:childTnLst>
                                </p:cTn>
                              </p:par>
                              <p:par>
                                <p:cTn id="13" presetID="0" presetClass="path" presetSubtype="0" accel="50000" decel="50000" fill="hold" grpId="0" nodeType="withEffect">
                                  <p:stCondLst>
                                    <p:cond delay="0"/>
                                  </p:stCondLst>
                                  <p:childTnLst>
                                    <p:animMotion origin="layout" path="M -0.02934 -0.02361 C -0.0434 -0.0331 -0.03941 -0.06944 -0.0257 -0.07546 C -0.01597 -0.08519 -0.00747 -0.08866 0.00364 -0.09352 C -0.02639 -0.10023 -0.05972 -0.09236 -0.09028 -0.09028 C -0.13299 -0.08403 -0.17587 -0.07639 -0.21858 -0.07222 C -0.3349 -0.04954 -0.45208 -0.06088 -0.56962 -0.0625 C -0.58542 -0.07107 -0.59306 -0.08218 -0.60365 -0.1 C -0.60886 -0.11968 -0.61059 -0.1287 -0.60747 -0.15185 C -0.59375 -0.25162 -0.50816 -0.24444 -0.45 -0.2544 C -0.44011 -0.25602 -0.43073 -0.26111 -0.42083 -0.2625 C -0.41285 -0.26366 -0.36962 -0.26644 -0.35625 -0.26736 C -0.29983 -0.26644 -0.26458 -0.26898 -0.21354 -0.2544 C -0.19948 -0.25046 -0.18872 -0.23449 -0.17951 -0.22176 C -0.175 -0.21574 -0.16858 -0.20069 -0.16858 -0.20046 C -0.16823 -0.19745 -0.16771 -0.19421 -0.16719 -0.19097 C -0.16632 -0.18333 -0.16493 -0.16829 -0.16493 -0.16806 C -0.16597 -0.15579 -0.16632 -0.14306 -0.16858 -0.13079 C -0.17274 -0.10718 -0.21736 -0.10162 -0.23056 -0.1 C -0.24219 -0.09861 -0.2533 -0.09792 -0.26476 -0.09676 C -0.30712 -0.09838 -0.34826 -0.09884 -0.39028 -0.10324 C -0.42517 -0.11551 -0.45816 -0.13102 -0.49392 -0.13889 C -0.50938 -0.14907 -0.5217 -0.15579 -0.53299 -0.17315 C -0.53733 -0.19583 -0.53872 -0.23634 -0.53299 -0.25926 C -0.53073 -0.26806 -0.5283 -0.27593 -0.52691 -0.28519 C -0.52813 -0.29306 -0.52813 -0.29676 -0.53299 -0.29028 " pathEditMode="relative" rAng="0" ptsTypes="ffffffffffffffffffffffffA">
                                      <p:cBhvr>
                                        <p:cTn id="14" dur="2000" fill="hold"/>
                                        <p:tgtEl>
                                          <p:spTgt spid="98"/>
                                        </p:tgtEl>
                                        <p:attrNameLst>
                                          <p:attrName>ppt_x</p:attrName>
                                          <p:attrName>ppt_y</p:attrName>
                                        </p:attrNameLst>
                                      </p:cBhvr>
                                      <p:rCtr x="-274" y="-137"/>
                                    </p:animMotion>
                                  </p:childTnLst>
                                </p:cTn>
                              </p:par>
                              <p:par>
                                <p:cTn id="15" presetID="0" presetClass="path" presetSubtype="0" accel="50000" decel="50000" fill="hold" grpId="0" nodeType="withEffect">
                                  <p:stCondLst>
                                    <p:cond delay="0"/>
                                  </p:stCondLst>
                                  <p:childTnLst>
                                    <p:animMotion origin="layout" path="M -0.0276 0.01227 C -0.025 0.00162 -0.0184 -0.00347 -0.0118 -0.0088 C 0.00608 -0.04074 0.02292 -0.01829 0.06268 -0.01528 C 0.0941 -0.01042 0.12604 -0.00741 0.15764 -0.00394 C 0.17587 0.00116 0.19601 0.00347 0.21389 0.01065 C 0.24983 0.025 0.29445 0.05254 0.32604 0.08055 C 0.33334 0.09444 0.33577 0.09907 0.3382 0.11481 C 0.3375 0.12291 0.33438 0.15579 0.32726 0.16366 C 0.32031 0.17129 0.30972 0.17037 0.30156 0.17338 C 0.29306 0.17662 0.28594 0.18241 0.27726 0.18472 C 0.26667 0.18356 0.25608 0.1831 0.24549 0.18148 C 0.23281 0.1794 0.21979 0.16643 0.20764 0.16204 C 0.18993 0.15555 0.19531 0.16204 0.17969 0.15555 C 0.16927 0.15116 0.15938 0.14537 0.14913 0.14074 C 0.13143 0.11967 0.14167 0.13241 0.11875 0.10185 C 0.11667 0.09907 0.11268 0.09375 0.11268 0.09398 C 0.11424 0.06875 0.10851 0.05532 0.12483 0.04815 C 0.13212 0.04028 0.13438 0.0412 0.14306 0.03842 C 0.15938 0.03889 0.1757 0.03819 0.19184 0.04004 C 0.19497 0.04051 0.1974 0.04352 0.20035 0.04491 C 0.21597 0.05254 0.21945 0.05602 0.23334 0.06759 C 0.26337 0.09259 0.21354 0.04444 0.254 0.08055 C 0.25764 0.08379 0.26042 0.08866 0.26389 0.09213 C 0.27483 0.10301 0.2882 0.11018 0.29792 0.12291 C 0.30243 0.12893 0.3066 0.13518 0.31146 0.14074 C 0.31754 0.14768 0.32969 0.16204 0.32969 0.16227 C 0.33004 0.16366 0.33004 0.16551 0.33091 0.1669 C 0.3342 0.17245 0.33733 0.16782 0.33091 0.17338 C 0.33004 0.17546 0.329 0.17754 0.32847 0.17986 C 0.32778 0.18356 0.3283 0.18773 0.32726 0.1912 C 0.32379 0.20208 0.30434 0.21666 0.2967 0.22384 C 0.29115 0.22916 0.28976 0.23727 0.28334 0.23912 C 0.28195 0.24398 0.27986 0.24745 0.27847 0.25139 C 0.27552 0.25926 0.27587 0.26458 0.27118 0.27083 C 0.26875 0.27037 0.25209 0.26759 0.25035 0.26759 C 0.24514 0.26759 0.23976 0.26921 0.23455 0.26921 " pathEditMode="relative" rAng="0" ptsTypes="fffffffffffffffffffffffffffffffffffA">
                                      <p:cBhvr>
                                        <p:cTn id="16" dur="2000" fill="hold"/>
                                        <p:tgtEl>
                                          <p:spTgt spid="100"/>
                                        </p:tgtEl>
                                        <p:attrNameLst>
                                          <p:attrName>ppt_x</p:attrName>
                                          <p:attrName>ppt_y</p:attrName>
                                        </p:attrNameLst>
                                      </p:cBhvr>
                                      <p:rCtr x="183" y="103"/>
                                    </p:animMotion>
                                  </p:childTnLst>
                                </p:cTn>
                              </p:par>
                              <p:par>
                                <p:cTn id="17" presetID="0" presetClass="path" presetSubtype="0" accel="50000" decel="50000" fill="hold" grpId="0" nodeType="withEffect">
                                  <p:stCondLst>
                                    <p:cond delay="0"/>
                                  </p:stCondLst>
                                  <p:childTnLst>
                                    <p:animMotion origin="layout" path="M -0.0243 0.00208 C -0.05712 -0.00139 -0.07344 -0.00162 -0.09739 -0.03357 C -0.09531 -0.0419 -0.0993 -0.04583 -0.10347 -0.05139 C -0.10816 -0.07662 -0.12187 -0.08704 -0.12795 -0.11158 C -0.12604 -0.11898 -0.12465 -0.12824 -0.12066 -0.13449 C -0.1158 -0.14213 -0.10868 -0.14398 -0.10226 -0.14745 C -0.08906 -0.15463 -0.07708 -0.16574 -0.06337 -0.17176 C -0.03403 -0.1706 -0.00486 -0.16968 0.02448 -0.1669 C 0.05469 -0.16019 0.04844 -0.16042 0.09774 -0.16528 C 0.10017 -0.16551 0.10156 -0.16898 0.10382 -0.17014 C 0.10972 -0.17338 0.11458 -0.17384 0.12083 -0.175 C 0.12899 -0.18056 0.14861 -0.19537 0.15261 -0.20602 C 0.15764 -0.21921 0.15833 -0.2331 0.16233 -0.24653 C 0.15695 -0.28982 0.16267 -0.30463 0.1342 -0.31482 C 0.09358 -0.34583 0.02326 -0.33218 -0.01337 -0.33287 C -0.01823 -0.33611 -0.02344 -0.33866 -0.02795 -0.34259 C -0.03038 -0.34468 -0.03246 -0.34769 -0.03524 -0.34908 C -0.03871 -0.35093 -0.04271 -0.3507 -0.04618 -0.35232 C -0.04201 -0.375 -0.05851 -0.3882 -0.06823 -0.40278 C -0.07292 -0.40972 -0.07778 -0.41921 -0.0816 -0.42708 C -0.08351 -0.43125 -0.08403 -0.43634 -0.08646 -0.44005 C -0.09757 -0.45695 -0.11701 -0.46134 -0.1316 -0.47107 C -0.13055 -0.46574 -0.12899 -0.46366 -0.13281 -0.45949 C -0.13611 -0.45579 -0.14375 -0.44977 -0.14375 -0.44954 C -0.14132 -0.41921 -0.14687 -0.41759 -0.12917 -0.41412 C -0.12153 -0.40903 -0.12187 -0.41296 -0.12187 -0.40764 " pathEditMode="relative" rAng="0" ptsTypes="fffffffffffffffffffffffffA">
                                      <p:cBhvr>
                                        <p:cTn id="18" dur="2000" fill="hold"/>
                                        <p:tgtEl>
                                          <p:spTgt spid="95"/>
                                        </p:tgtEl>
                                        <p:attrNameLst>
                                          <p:attrName>ppt_x</p:attrName>
                                          <p:attrName>ppt_y</p:attrName>
                                        </p:attrNameLst>
                                      </p:cBhvr>
                                      <p:rCtr x="32" y="-237"/>
                                    </p:animMotion>
                                  </p:childTnLst>
                                </p:cTn>
                              </p:par>
                              <p:par>
                                <p:cTn id="19" presetID="0" presetClass="path" presetSubtype="0" accel="50000" decel="50000" fill="hold" grpId="0" nodeType="withEffect">
                                  <p:stCondLst>
                                    <p:cond delay="0"/>
                                  </p:stCondLst>
                                  <p:childTnLst>
                                    <p:animMotion origin="layout" path="M -0.06771 0.01551 C -0.0776 0.01875 -0.08698 0.02338 -0.09705 0.02523 C -0.1243 0.03889 -0.15243 0.04305 -0.18107 0.04953 C -0.19913 0.04838 -0.20139 0.05162 -0.21285 0.04143 C -0.21319 0.03935 -0.21337 0.03703 -0.21406 0.03495 C -0.21458 0.0331 -0.21597 0.03194 -0.21649 0.03009 C -0.21771 0.02546 -0.21771 0.02014 -0.21892 0.01551 C -0.21927 -0.0213 -0.2191 -0.05834 -0.22014 -0.09514 C -0.22031 -0.10116 -0.22066 -0.08311 -0.22135 -0.07709 C -0.22187 -0.07361 -0.22673 -0.05301 -0.22743 -0.05116 C -0.23976 -0.01598 -0.25416 0.02129 -0.27743 0.04467 C -0.29028 0.07338 -0.28524 0.06064 -0.29323 0.08217 C -0.29514 0.09537 -0.29722 0.10764 -0.29826 0.12129 C -0.29635 0.1412 -0.29739 0.17199 -0.28107 0.18287 C -0.27222 0.19791 -0.26701 0.21782 -0.25677 0.23171 C -0.24878 0.24236 -0.25208 0.23379 -0.24462 0.24629 C -0.23698 0.25902 -0.24548 0.25231 -0.23229 0.26435 C -0.22847 0.26782 -0.20868 0.2824 -0.20312 0.28865 C -0.19861 0.29351 -0.19635 0.30254 -0.1908 0.30486 C -0.17621 0.31064 -0.16302 0.31875 -0.15798 0.33912 C -0.1592 0.35439 -0.15937 0.36967 -0.16163 0.38472 C -0.16406 0.40046 -0.18125 0.41597 -0.19201 0.41875 C -0.20069 0.4243 -0.20937 0.42754 -0.21892 0.43009 C -0.23229 0.43773 -0.24757 0.43912 -0.26163 0.44467 C -0.27048 0.44421 -0.27969 0.44606 -0.28837 0.44305 C -0.29201 0.44189 -0.28976 0.43333 -0.2908 0.42847 C -0.29357 0.4162 -0.29253 0.42014 -0.29826 0.40902 C -0.30521 0.35833 -0.30104 0.31458 -0.30312 0.25949 C -0.3033 0.25439 -0.30347 0.24745 -0.30677 0.24467 C -0.31441 0.23865 -0.32222 0.23541 -0.32864 0.22685 C -0.32517 0.21296 -0.30573 0.21689 -0.29583 0.21551 C -0.29288 0.21412 -0.28993 0.21365 -0.28715 0.21226 C -0.28455 0.21088 -0.27882 0.21088 -0.27986 0.2074 C -0.28177 0.20115 -0.28802 0.19953 -0.29201 0.19606 C -0.29392 0.19421 -0.29531 0.19143 -0.29705 0.18958 C -0.30278 0.19074 -0.30851 0.19097 -0.31406 0.19282 C -0.32153 0.19514 -0.32448 0.20601 -0.33107 0.21064 C -0.3375 0.21458 -0.35451 0.21389 -0.35555 0.21389 C -0.35712 0.21504 -0.3592 0.21527 -0.36041 0.21713 C -0.36389 0.22222 -0.36094 0.22685 -0.35677 0.22685 " pathEditMode="relative" rAng="0" ptsTypes="fffffffffffffffffffffffffffffffffffffffA">
                                      <p:cBhvr>
                                        <p:cTn id="20" dur="2000" fill="hold"/>
                                        <p:tgtEl>
                                          <p:spTgt spid="99"/>
                                        </p:tgtEl>
                                        <p:attrNameLst>
                                          <p:attrName>ppt_x</p:attrName>
                                          <p:attrName>ppt_y</p:attrName>
                                        </p:attrNameLst>
                                      </p:cBhvr>
                                      <p:rCtr x="-148" y="157"/>
                                    </p:animMotion>
                                  </p:childTnLst>
                                </p:cTn>
                              </p:par>
                              <p:par>
                                <p:cTn id="21" presetID="0" presetClass="path" presetSubtype="0" accel="50000" decel="50000" fill="hold" grpId="0" nodeType="withEffect">
                                  <p:stCondLst>
                                    <p:cond delay="0"/>
                                  </p:stCondLst>
                                  <p:childTnLst>
                                    <p:animMotion origin="layout" path="M -0.07465 -0.00648 C -0.0743 -0.01458 -0.0743 -0.02291 -0.07344 -0.03101 C -0.07239 -0.04074 -0.06858 -0.04907 -0.06736 -0.05856 C -0.06423 -0.08379 -0.06007 -0.1074 -0.05399 -0.13171 C -0.0526 -0.14606 -0.04913 -0.15763 -0.04548 -0.17083 C -0.04496 -0.17291 -0.04548 -0.17569 -0.04427 -0.17731 C -0.04358 -0.17824 -0.03646 -0.18125 -0.03455 -0.18217 C -0.0276 -0.18055 -0.02048 -0.17963 -0.01371 -0.17731 C -0.00798 -0.17523 0.0033 -0.17083 0.0033 -0.1706 C 0.03594 -0.14027 0.00399 -0.16782 0.03142 -0.14953 C 0.03733 -0.1456 0.04844 -0.13657 0.04844 -0.13634 C 0.05399 -0.12777 0.06042 -0.11828 0.06545 -0.10902 C 0.06979 -0.10092 0.07118 -0.08773 0.07413 -0.07963 C 0.07865 -0.06713 0.08108 -0.06851 0.08386 -0.05856 C 0.08698 -0.04768 0.08872 -0.03263 0.09358 -0.02268 C 0.09583 -0.00717 0.09965 0.00741 0.10573 0.02107 C 0.10938 0.04121 0.1066 0.0301 0.11545 0.05371 C 0.11667 0.05672 0.11667 0.06042 0.11771 0.06343 C 0.12118 0.07084 0.1257 0.07709 0.12899 0.08449 C 0.13056 0.09561 0.13611 0.10186 0.13976 0.11227 C 0.1507 0.14121 0.16962 0.16621 0.19115 0.18056 C 0.19688 0.18449 0.2007 0.19028 0.20695 0.19352 C 0.21441 0.20348 0.23351 0.21528 0.24358 0.22107 C 0.25833 0.21829 0.27136 0.2132 0.28629 0.21135 C 0.28854 0.20973 0.29115 0.20787 0.29358 0.20649 C 0.29601 0.2051 0.29861 0.20463 0.30087 0.20324 C 0.30538 0.2007 0.3092 0.19422 0.31302 0.19028 C 0.31458 0.18218 0.31684 0.17778 0.31788 0.16899 C 0.31233 0.09306 0.30104 0.02269 0.27413 -0.0456 C 0.27274 -0.06041 0.2717 -0.07476 0.2691 -0.08935 C 0.26823 -0.10069 0.26788 -0.11226 0.26667 -0.12361 C 0.26615 -0.12847 0.26476 -0.13333 0.26424 -0.13819 C 0.2632 -0.14791 0.26181 -0.16759 0.26181 -0.16736 C 0.2632 -0.18217 0.26129 -0.21875 0.27778 -0.2243 C 0.28333 -0.23194 0.2842 -0.23125 0.29236 -0.22939 C 0.30052 -0.22245 0.30469 -0.21504 0.31181 -0.20648 C 0.31667 -0.20046 0.32587 -0.19444 0.33125 -0.19027 C 0.33993 -0.17754 0.34566 -0.16759 0.35799 -0.16273 C 0.36094 -0.15671 0.36997 -0.14861 0.37535 -0.14629 C 0.37899 -0.1412 0.38299 -0.13726 0.38733 -0.13333 C 0.38872 -0.12801 0.38958 -0.12314 0.3934 -0.12037 " pathEditMode="relative" rAng="0" ptsTypes="ffffffffffffffffffffffffffffffffffffffffA">
                                      <p:cBhvr>
                                        <p:cTn id="22" dur="2000" fill="hold"/>
                                        <p:tgtEl>
                                          <p:spTgt spid="97"/>
                                        </p:tgtEl>
                                        <p:attrNameLst>
                                          <p:attrName>ppt_x</p:attrName>
                                          <p:attrName>ppt_y</p:attrName>
                                        </p:attrNameLst>
                                      </p:cBhvr>
                                      <p:rCtr x="234" y="1"/>
                                    </p:animMotion>
                                  </p:childTnLst>
                                </p:cTn>
                              </p:par>
                              <p:par>
                                <p:cTn id="23" presetID="0" presetClass="path" presetSubtype="0" accel="50000" decel="50000" fill="hold" grpId="0" nodeType="withEffect">
                                  <p:stCondLst>
                                    <p:cond delay="0"/>
                                  </p:stCondLst>
                                  <p:childTnLst>
                                    <p:animMotion origin="layout" path="M -0.07917 -0.00047 C -0.07864 -0.00903 -0.07864 -0.01783 -0.07778 -0.02639 C -0.07743 -0.02987 -0.07535 -0.03612 -0.07535 -0.03588 C -0.075 -0.04144 -0.07482 -0.04699 -0.07413 -0.05232 C -0.07361 -0.05579 -0.07205 -0.0588 -0.0717 -0.06227 C -0.07066 -0.07362 -0.07153 -0.09792 -0.06805 -0.11088 C -0.06076 -0.1375 -0.04375 -0.15996 -0.0316 -0.18241 C -0.02917 -0.18704 -0.02812 -0.19283 -0.02535 -0.19723 C -0.02222 -0.20232 -0.01788 -0.20579 -0.01441 -0.21019 C 0.01597 -0.24908 -0.00503 -0.22824 0.02952 -0.25741 C 0.03386 -0.26112 0.03924 -0.26158 0.0441 -0.26389 C 0.06441 -0.27362 0.08507 -0.27987 0.10625 -0.28496 C 0.1217 -0.28449 0.13715 -0.28519 0.15261 -0.28334 C 0.15955 -0.28241 0.16667 -0.27014 0.17083 -0.26389 C 0.1849 -0.24213 0.19149 -0.21667 0.20018 -0.19074 C 0.20295 -0.17153 0.20851 -0.15301 0.21111 -0.1338 C 0.21424 -0.11088 0.21649 -0.08912 0.22222 -0.06713 C 0.2217 -0.04445 0.22292 -0.02153 0.22083 0.00115 C 0.22066 0.00347 0.21754 0.00185 0.21597 0.00277 C 0.21458 0.00347 0.21372 0.00532 0.21233 0.00601 C 0.20139 0.01203 0.18993 0.01597 0.1783 0.01759 C 0.16684 0.01713 0.15538 0.01828 0.1441 0.01597 C 0.1158 0.01018 0.08247 -0.02084 0.06597 -0.0507 C 0.06511 -0.05463 0.06476 -0.05857 0.06354 -0.06227 C 0.06268 -0.06482 0.06059 -0.06621 0.0599 -0.06875 C 0.05712 -0.07871 0.05677 -0.09399 0.05504 -0.1044 C 0.0559 -0.1088 0.05695 -0.1257 0.06233 -0.13056 C 0.06441 -0.13241 0.06962 -0.1338 0.06962 -0.13357 C 0.08629 -0.13334 0.10295 -0.13357 0.11962 -0.13218 C 0.12622 -0.13172 0.13056 -0.12894 0.13559 -0.12408 C 0.13889 -0.12084 0.14531 -0.11412 0.14531 -0.11389 C 0.14566 -0.11204 0.14653 -0.10996 0.14653 -0.10764 C 0.14653 -0.10116 0.14931 -0.09213 0.14531 -0.0882 C 0.1441 -0.08704 0.12274 -0.09074 0.1184 -0.09144 C 0.10295 -0.09098 0.08768 -0.09074 0.07222 -0.08982 C 0.06893 -0.08959 0.06511 -0.09051 0.06233 -0.0882 C 0.06059 -0.08681 0.06649 -0.08727 0.0684 -0.08658 C 0.07518 -0.08403 0.08004 -0.0801 0.08681 -0.0801 " pathEditMode="relative" rAng="0" ptsTypes="fffffffffffffffffffffffffffffffffffffA">
                                      <p:cBhvr>
                                        <p:cTn id="24" dur="2000" fill="hold"/>
                                        <p:tgtEl>
                                          <p:spTgt spid="96"/>
                                        </p:tgtEl>
                                        <p:attrNameLst>
                                          <p:attrName>ppt_x</p:attrName>
                                          <p:attrName>ppt_y</p:attrName>
                                        </p:attrNameLst>
                                      </p:cBhvr>
                                      <p:rCtr x="151" y="-133"/>
                                    </p:animMotion>
                                  </p:childTnLst>
                                </p:cTn>
                              </p:par>
                              <p:par>
                                <p:cTn id="25" presetID="0" presetClass="path" presetSubtype="0" accel="50000" decel="50000" fill="hold" grpId="0" nodeType="withEffect">
                                  <p:stCondLst>
                                    <p:cond delay="0"/>
                                  </p:stCondLst>
                                  <p:childTnLst>
                                    <p:animMotion origin="layout" path="M -0.09202 -0.01296 C -0.09167 -0.02269 -0.09167 -0.03264 -0.0908 -0.04236 C -0.08993 -0.05208 -0.08229 -0.0632 -0.07743 -0.06991 C -0.07222 -0.07708 -0.06684 -0.0838 -0.06146 -0.09097 C -0.05782 -0.09583 -0.05521 -0.10278 -0.05052 -0.10579 C -0.03559 -0.11574 -0.03455 -0.11574 -0.02014 -0.12847 C 0.00017 -0.14653 0.01927 -0.16111 0.0434 -0.16736 C 0.06962 -0.1838 0.09896 -0.18264 0.12743 -0.18704 C 0.14705 -0.18588 0.16666 -0.18588 0.18611 -0.1838 C 0.19635 -0.18264 0.20625 -0.17847 0.21649 -0.17732 C 0.22326 -0.17107 0.23073 -0.16574 0.23732 -0.15926 C 0.24375 -0.15301 0.2467 -0.14329 0.25312 -0.13657 C 0.26076 -0.11273 0.26371 -0.08912 0.26649 -0.06343 C 0.26562 0.01134 0.27083 0.0169 0.2592 0.06343 C 0.23784 0.06204 0.221 0.05856 0.20191 0.04398 C 0.19913 0.0419 0.19618 0.03981 0.1934 0.0375 C 0.18802 0.03287 0.17743 0.02268 0.17743 0.02292 C 0.16319 -0.0088 0.17743 -0.03009 0.20069 -0.03403 C 0.21371 -0.04259 0.22795 -0.04282 0.24218 -0.0456 C 0.26857 -0.04445 0.29514 -0.04583 0.32135 -0.04236 C 0.32951 -0.0412 0.3368 -0.03519 0.34462 -0.03241 C 0.37066 -0.02292 0.37708 -0.02222 0.40312 -0.0162 C 0.41076 -0.00926 0.42048 -0.00486 0.42621 0.00486 C 0.43698 0.02315 0.43107 0.01574 0.4434 0.02755 C 0.4493 0.04143 0.45746 0.05393 0.46284 0.06829 C 0.46597 0.07662 0.46771 0.08449 0.47257 0.09097 C 0.47517 0.09815 0.47847 0.10301 0.47986 0.11065 C 0.47951 0.11991 0.48003 0.12917 0.47864 0.13819 C 0.47743 0.14676 0.45434 0.15139 0.44826 0.15278 C 0.43958 0.15741 0.43142 0.1662 0.42257 0.16921 C 0.41076 0.17315 0.39826 0.17268 0.38611 0.17407 C 0.22135 0.17199 0.26163 0.22662 0.26163 0.1544 " pathEditMode="relative" rAng="0" ptsTypes="fffffffffffffffffffffffffffffffA">
                                      <p:cBhvr>
                                        <p:cTn id="26" dur="2000" fill="hold"/>
                                        <p:tgtEl>
                                          <p:spTgt spid="93"/>
                                        </p:tgtEl>
                                        <p:attrNameLst>
                                          <p:attrName>ppt_x</p:attrName>
                                          <p:attrName>ppt_y</p:attrName>
                                        </p:attrNameLst>
                                      </p:cBhvr>
                                      <p:rCtr x="286" y="33"/>
                                    </p:animMotion>
                                  </p:childTnLst>
                                </p:cTn>
                              </p:par>
                            </p:childTnLst>
                          </p:cTn>
                        </p:par>
                        <p:par>
                          <p:cTn id="27" fill="hold" nodeType="afterGroup">
                            <p:stCondLst>
                              <p:cond delay="4000"/>
                            </p:stCondLst>
                            <p:childTnLst>
                              <p:par>
                                <p:cTn id="28" presetID="29"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 calcmode="lin" valueType="num">
                                      <p:cBhvr>
                                        <p:cTn id="30" dur="1000" fill="hold"/>
                                        <p:tgtEl>
                                          <p:spTgt spid="123"/>
                                        </p:tgtEl>
                                        <p:attrNameLst>
                                          <p:attrName>ppt_x</p:attrName>
                                        </p:attrNameLst>
                                      </p:cBhvr>
                                      <p:tavLst>
                                        <p:tav tm="0">
                                          <p:val>
                                            <p:strVal val="#ppt_x-.2"/>
                                          </p:val>
                                        </p:tav>
                                        <p:tav tm="100000">
                                          <p:val>
                                            <p:strVal val="#ppt_x"/>
                                          </p:val>
                                        </p:tav>
                                      </p:tavLst>
                                    </p:anim>
                                    <p:anim calcmode="lin" valueType="num">
                                      <p:cBhvr>
                                        <p:cTn id="31"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3"/>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13328"/>
                                        </p:tgtEl>
                                        <p:attrNameLst>
                                          <p:attrName>style.visibility</p:attrName>
                                        </p:attrNameLst>
                                      </p:cBhvr>
                                      <p:to>
                                        <p:strVal val="visible"/>
                                      </p:to>
                                    </p:set>
                                    <p:animEffect transition="in" filter="fade">
                                      <p:cBhvr>
                                        <p:cTn id="36" dur="20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p:bldP spid="99" grpId="0"/>
      <p:bldP spid="100" grpId="0"/>
      <p:bldP spid="122" grpId="0"/>
      <p:bldP spid="123" grpId="0"/>
      <p:bldP spid="133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図 3" descr="ハートと手.jpg"/>
          <p:cNvPicPr>
            <a:picLocks noChangeAspect="1"/>
          </p:cNvPicPr>
          <p:nvPr/>
        </p:nvPicPr>
        <p:blipFill>
          <a:blip r:embed="rId3"/>
          <a:srcRect/>
          <a:stretch>
            <a:fillRect/>
          </a:stretch>
        </p:blipFill>
        <p:spPr bwMode="auto">
          <a:xfrm>
            <a:off x="7740650" y="115888"/>
            <a:ext cx="968375" cy="688975"/>
          </a:xfrm>
          <a:prstGeom prst="rect">
            <a:avLst/>
          </a:prstGeom>
          <a:noFill/>
          <a:ln w="9525">
            <a:noFill/>
            <a:miter lim="800000"/>
            <a:headEnd/>
            <a:tailEnd/>
          </a:ln>
        </p:spPr>
      </p:pic>
      <p:sp>
        <p:nvSpPr>
          <p:cNvPr id="27650" name="テキスト ボックス 2"/>
          <p:cNvSpPr txBox="1">
            <a:spLocks noChangeArrowheads="1"/>
          </p:cNvSpPr>
          <p:nvPr/>
        </p:nvSpPr>
        <p:spPr bwMode="auto">
          <a:xfrm>
            <a:off x="395536" y="260648"/>
            <a:ext cx="4105275" cy="553998"/>
          </a:xfrm>
          <a:prstGeom prst="rect">
            <a:avLst/>
          </a:prstGeom>
          <a:noFill/>
          <a:ln w="9525">
            <a:noFill/>
            <a:miter lim="800000"/>
            <a:headEnd/>
            <a:tailEnd/>
          </a:ln>
        </p:spPr>
        <p:txBody>
          <a:bodyPr>
            <a:spAutoFit/>
          </a:bodyPr>
          <a:lstStyle/>
          <a:p>
            <a:r>
              <a:rPr lang="ja-JP" altLang="en-US" sz="3000" dirty="0">
                <a:solidFill>
                  <a:schemeClr val="tx2"/>
                </a:solidFill>
                <a:latin typeface="ＭＳ Ｐゴシック" charset="-128"/>
              </a:rPr>
              <a:t>分析結果</a:t>
            </a:r>
          </a:p>
        </p:txBody>
      </p:sp>
      <p:graphicFrame>
        <p:nvGraphicFramePr>
          <p:cNvPr id="5" name="グラフ 4"/>
          <p:cNvGraphicFramePr>
            <a:graphicFrameLocks/>
          </p:cNvGraphicFramePr>
          <p:nvPr/>
        </p:nvGraphicFramePr>
        <p:xfrm>
          <a:off x="179512" y="1196752"/>
          <a:ext cx="4392488" cy="3240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p:cNvGraphicFramePr/>
          <p:nvPr/>
        </p:nvGraphicFramePr>
        <p:xfrm>
          <a:off x="4464050" y="1340768"/>
          <a:ext cx="4500438" cy="3168352"/>
        </p:xfrm>
        <a:graphic>
          <a:graphicData uri="http://schemas.openxmlformats.org/drawingml/2006/chart">
            <c:chart xmlns:c="http://schemas.openxmlformats.org/drawingml/2006/chart" xmlns:r="http://schemas.openxmlformats.org/officeDocument/2006/relationships" r:id="rId5"/>
          </a:graphicData>
        </a:graphic>
      </p:graphicFrame>
      <p:sp>
        <p:nvSpPr>
          <p:cNvPr id="27653" name="テキスト ボックス 7"/>
          <p:cNvSpPr txBox="1">
            <a:spLocks noChangeArrowheads="1"/>
          </p:cNvSpPr>
          <p:nvPr/>
        </p:nvSpPr>
        <p:spPr bwMode="auto">
          <a:xfrm>
            <a:off x="684213" y="4797425"/>
            <a:ext cx="7200900" cy="400110"/>
          </a:xfrm>
          <a:prstGeom prst="rect">
            <a:avLst/>
          </a:prstGeom>
          <a:noFill/>
          <a:ln w="9525">
            <a:noFill/>
            <a:miter lim="800000"/>
            <a:headEnd/>
            <a:tailEnd/>
          </a:ln>
        </p:spPr>
        <p:txBody>
          <a:bodyPr>
            <a:spAutoFit/>
          </a:bodyPr>
          <a:lstStyle/>
          <a:p>
            <a:r>
              <a:rPr lang="ja-JP" altLang="en-US" sz="2000" dirty="0"/>
              <a:t>　　</a:t>
            </a:r>
            <a:r>
              <a:rPr lang="ja-JP" altLang="en-US" sz="2000" dirty="0">
                <a:latin typeface="ＭＳ Ｐゴシック" pitchFamily="50" charset="-128"/>
                <a:ea typeface="ＭＳ Ｐゴシック" pitchFamily="50" charset="-128"/>
              </a:rPr>
              <a:t>・</a:t>
            </a:r>
            <a:r>
              <a:rPr lang="en-US" altLang="ja-JP" sz="2000" dirty="0">
                <a:latin typeface="ＭＳ Ｐゴシック" pitchFamily="50" charset="-128"/>
                <a:ea typeface="ＭＳ Ｐゴシック" pitchFamily="50" charset="-128"/>
              </a:rPr>
              <a:t>20</a:t>
            </a:r>
            <a:r>
              <a:rPr lang="ja-JP" altLang="en-US" sz="2000" dirty="0">
                <a:latin typeface="ＭＳ Ｐゴシック" pitchFamily="50" charset="-128"/>
                <a:ea typeface="ＭＳ Ｐゴシック" pitchFamily="50" charset="-128"/>
              </a:rPr>
              <a:t>代の利用者には、研究・調査のために来ている人も</a:t>
            </a:r>
            <a:r>
              <a:rPr lang="ja-JP" altLang="en-US" sz="2000" dirty="0" smtClean="0">
                <a:latin typeface="ＭＳ Ｐゴシック" pitchFamily="50" charset="-128"/>
                <a:ea typeface="ＭＳ Ｐゴシック" pitchFamily="50" charset="-128"/>
              </a:rPr>
              <a:t>。</a:t>
            </a:r>
            <a:r>
              <a:rPr lang="ja-JP" altLang="en-US" sz="2000" dirty="0">
                <a:latin typeface="ＭＳ Ｐゴシック" pitchFamily="50" charset="-128"/>
                <a:ea typeface="ＭＳ Ｐゴシック" pitchFamily="50" charset="-128"/>
              </a:rPr>
              <a:t>　</a:t>
            </a:r>
            <a:endParaRPr lang="en-US" altLang="ja-JP" sz="2000" dirty="0" smtClean="0">
              <a:latin typeface="ＭＳ Ｐゴシック" pitchFamily="50" charset="-128"/>
              <a:ea typeface="ＭＳ Ｐゴシック" pitchFamily="50" charset="-128"/>
            </a:endParaRPr>
          </a:p>
        </p:txBody>
      </p:sp>
      <p:sp>
        <p:nvSpPr>
          <p:cNvPr id="8" name="テキスト ボックス 7"/>
          <p:cNvSpPr txBox="1"/>
          <p:nvPr/>
        </p:nvSpPr>
        <p:spPr>
          <a:xfrm>
            <a:off x="1475656" y="5805264"/>
            <a:ext cx="6768752" cy="646331"/>
          </a:xfrm>
          <a:prstGeom prst="rect">
            <a:avLst/>
          </a:prstGeom>
          <a:noFill/>
        </p:spPr>
        <p:txBody>
          <a:bodyPr wrap="square" rtlCol="0">
            <a:spAutoFit/>
          </a:bodyPr>
          <a:lstStyle/>
          <a:p>
            <a:r>
              <a:rPr lang="ja-JP" altLang="en-US" sz="3600" dirty="0" smtClean="0">
                <a:solidFill>
                  <a:srgbClr val="FF0000"/>
                </a:solidFill>
                <a:latin typeface="HGS創英角ﾎﾟｯﾌﾟ体" pitchFamily="50" charset="-128"/>
                <a:ea typeface="HGS創英角ﾎﾟｯﾌﾟ体" pitchFamily="50" charset="-128"/>
              </a:rPr>
              <a:t>老若男女偏りなく来ている。</a:t>
            </a:r>
            <a:endParaRPr lang="en-US" altLang="ja-JP" sz="3600" dirty="0">
              <a:solidFill>
                <a:srgbClr val="FF0000"/>
              </a:solidFill>
              <a:latin typeface="HGS創英角ﾎﾟｯﾌﾟ体" pitchFamily="50" charset="-128"/>
              <a:ea typeface="HGS創英角ﾎﾟｯﾌﾟ体" pitchFamily="50" charset="-128"/>
            </a:endParaRPr>
          </a:p>
        </p:txBody>
      </p:sp>
      <p:sp>
        <p:nvSpPr>
          <p:cNvPr id="9" name="右矢印 8"/>
          <p:cNvSpPr/>
          <p:nvPr/>
        </p:nvSpPr>
        <p:spPr>
          <a:xfrm>
            <a:off x="683568" y="5877272"/>
            <a:ext cx="64807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43608" y="5229200"/>
            <a:ext cx="7560840" cy="400110"/>
          </a:xfrm>
          <a:prstGeom prst="rect">
            <a:avLst/>
          </a:prstGeom>
          <a:noFill/>
        </p:spPr>
        <p:txBody>
          <a:bodyPr wrap="square" rtlCol="0">
            <a:spAutoFit/>
          </a:bodyPr>
          <a:lstStyle/>
          <a:p>
            <a:r>
              <a:rPr lang="ja-JP" altLang="en-US" dirty="0" smtClean="0"/>
              <a:t>・</a:t>
            </a:r>
            <a:r>
              <a:rPr lang="ja-JP" altLang="en-US" sz="2000" dirty="0" smtClean="0"/>
              <a:t>働き盛りの</a:t>
            </a:r>
            <a:r>
              <a:rPr lang="en-US" altLang="ja-JP" sz="2000" dirty="0" smtClean="0"/>
              <a:t>40</a:t>
            </a:r>
            <a:r>
              <a:rPr lang="ja-JP" altLang="en-US" sz="2000" dirty="0" smtClean="0"/>
              <a:t>代～</a:t>
            </a:r>
            <a:r>
              <a:rPr lang="en-US" altLang="ja-JP" sz="2000" dirty="0" smtClean="0"/>
              <a:t>50</a:t>
            </a:r>
            <a:r>
              <a:rPr lang="ja-JP" altLang="en-US" sz="2000" dirty="0" smtClean="0"/>
              <a:t>代の人も来客している。</a:t>
            </a:r>
            <a:endParaRPr kumimoji="1" lang="ja-JP" altLang="en-US" sz="2000" dirty="0"/>
          </a:p>
        </p:txBody>
      </p:sp>
    </p:spTree>
    <p:custDataLst>
      <p:tags r:id="rId1"/>
    </p:custDataLst>
  </p:cSld>
  <p:clrMapOvr>
    <a:masterClrMapping/>
  </p:clrMapOvr>
  <p:transition advTm="165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2339752" y="477044"/>
          <a:ext cx="3672408" cy="2383160"/>
        </p:xfrm>
        <a:graphic>
          <a:graphicData uri="http://schemas.openxmlformats.org/drawingml/2006/chart">
            <c:chart xmlns:c="http://schemas.openxmlformats.org/drawingml/2006/chart" xmlns:r="http://schemas.openxmlformats.org/officeDocument/2006/relationships" r:id="rId3"/>
          </a:graphicData>
        </a:graphic>
      </p:graphicFrame>
      <p:sp>
        <p:nvSpPr>
          <p:cNvPr id="29698" name="テキスト ボックス 2"/>
          <p:cNvSpPr txBox="1">
            <a:spLocks noChangeArrowheads="1"/>
          </p:cNvSpPr>
          <p:nvPr/>
        </p:nvSpPr>
        <p:spPr bwMode="auto">
          <a:xfrm>
            <a:off x="1043608" y="4509120"/>
            <a:ext cx="7389813" cy="400110"/>
          </a:xfrm>
          <a:prstGeom prst="rect">
            <a:avLst/>
          </a:prstGeom>
          <a:noFill/>
          <a:ln w="9525">
            <a:noFill/>
            <a:miter lim="800000"/>
            <a:headEnd/>
            <a:tailEnd/>
          </a:ln>
        </p:spPr>
        <p:txBody>
          <a:bodyPr>
            <a:spAutoFit/>
          </a:bodyPr>
          <a:lstStyle/>
          <a:p>
            <a:r>
              <a:rPr lang="ja-JP" altLang="en-US" sz="2000" dirty="0" smtClean="0"/>
              <a:t>・来客者</a:t>
            </a:r>
            <a:r>
              <a:rPr lang="ja-JP" altLang="en-US" sz="2000" dirty="0"/>
              <a:t>の多くはスタッフと顔見知りで</a:t>
            </a:r>
            <a:r>
              <a:rPr lang="ja-JP" altLang="en-US" sz="2000" dirty="0" smtClean="0"/>
              <a:t>ある。</a:t>
            </a:r>
            <a:endParaRPr lang="en-US" altLang="ja-JP" sz="2000" dirty="0"/>
          </a:p>
        </p:txBody>
      </p:sp>
      <p:graphicFrame>
        <p:nvGraphicFramePr>
          <p:cNvPr id="4" name="グラフ 3"/>
          <p:cNvGraphicFramePr/>
          <p:nvPr/>
        </p:nvGraphicFramePr>
        <p:xfrm>
          <a:off x="1043608" y="476672"/>
          <a:ext cx="6840760" cy="3888060"/>
        </p:xfrm>
        <a:graphic>
          <a:graphicData uri="http://schemas.openxmlformats.org/drawingml/2006/chart">
            <c:chart xmlns:c="http://schemas.openxmlformats.org/drawingml/2006/chart" xmlns:r="http://schemas.openxmlformats.org/officeDocument/2006/relationships" r:id="rId4"/>
          </a:graphicData>
        </a:graphic>
      </p:graphicFrame>
      <p:pic>
        <p:nvPicPr>
          <p:cNvPr id="29702" name="図 3" descr="ハートと手.jpg"/>
          <p:cNvPicPr>
            <a:picLocks noChangeAspect="1"/>
          </p:cNvPicPr>
          <p:nvPr/>
        </p:nvPicPr>
        <p:blipFill>
          <a:blip r:embed="rId5"/>
          <a:srcRect/>
          <a:stretch>
            <a:fillRect/>
          </a:stretch>
        </p:blipFill>
        <p:spPr bwMode="auto">
          <a:xfrm>
            <a:off x="7740650" y="115888"/>
            <a:ext cx="968375" cy="688975"/>
          </a:xfrm>
          <a:prstGeom prst="rect">
            <a:avLst/>
          </a:prstGeom>
          <a:noFill/>
          <a:ln w="9525">
            <a:noFill/>
            <a:miter lim="800000"/>
            <a:headEnd/>
            <a:tailEnd/>
          </a:ln>
        </p:spPr>
      </p:pic>
      <p:sp>
        <p:nvSpPr>
          <p:cNvPr id="8" name="テキスト ボックス 7"/>
          <p:cNvSpPr txBox="1"/>
          <p:nvPr/>
        </p:nvSpPr>
        <p:spPr>
          <a:xfrm>
            <a:off x="1043608" y="5013176"/>
            <a:ext cx="6624736" cy="400110"/>
          </a:xfrm>
          <a:prstGeom prst="rect">
            <a:avLst/>
          </a:prstGeom>
          <a:noFill/>
        </p:spPr>
        <p:txBody>
          <a:bodyPr wrap="square" rtlCol="0">
            <a:spAutoFit/>
          </a:bodyPr>
          <a:lstStyle/>
          <a:p>
            <a:r>
              <a:rPr lang="ja-JP" altLang="en-US" sz="2000" dirty="0" smtClean="0"/>
              <a:t>・知人の紹介で初めて訪れる人や、宿泊客もいる。</a:t>
            </a:r>
            <a:endParaRPr kumimoji="1" lang="ja-JP" altLang="en-US" sz="2000" dirty="0"/>
          </a:p>
        </p:txBody>
      </p:sp>
      <p:sp>
        <p:nvSpPr>
          <p:cNvPr id="9" name="右矢印 8"/>
          <p:cNvSpPr/>
          <p:nvPr/>
        </p:nvSpPr>
        <p:spPr>
          <a:xfrm rot="5400000">
            <a:off x="3654189" y="5354923"/>
            <a:ext cx="648072" cy="82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1560" y="6021288"/>
            <a:ext cx="8532440" cy="584775"/>
          </a:xfrm>
          <a:prstGeom prst="rect">
            <a:avLst/>
          </a:prstGeom>
          <a:noFill/>
        </p:spPr>
        <p:txBody>
          <a:bodyPr wrap="square" rtlCol="0">
            <a:spAutoFit/>
          </a:bodyPr>
          <a:lstStyle/>
          <a:p>
            <a:r>
              <a:rPr kumimoji="1" lang="ja-JP" altLang="en-US" sz="3200" dirty="0" smtClean="0">
                <a:solidFill>
                  <a:srgbClr val="FF0000"/>
                </a:solidFill>
                <a:latin typeface="HGS創英角ﾎﾟｯﾌﾟ体" pitchFamily="50" charset="-128"/>
                <a:ea typeface="HGS創英角ﾎﾟｯﾌﾟ体" pitchFamily="50" charset="-128"/>
              </a:rPr>
              <a:t>顔見知りとのつながりを辿って訪れる</a:t>
            </a:r>
            <a:endParaRPr kumimoji="1" lang="ja-JP" altLang="en-US" sz="3200" dirty="0">
              <a:solidFill>
                <a:srgbClr val="FF0000"/>
              </a:solidFill>
              <a:latin typeface="HGS創英角ﾎﾟｯﾌﾟ体" pitchFamily="50" charset="-128"/>
              <a:ea typeface="HGS創英角ﾎﾟｯﾌﾟ体" pitchFamily="50" charset="-128"/>
            </a:endParaRPr>
          </a:p>
        </p:txBody>
      </p:sp>
    </p:spTree>
    <p:custDataLst>
      <p:tags r:id="rId1"/>
    </p:custDataLst>
  </p:cSld>
  <p:clrMapOvr>
    <a:masterClrMapping/>
  </p:clrMapOvr>
  <p:transition advTm="192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p:cTn id="11" dur="500" fill="hold"/>
                                        <p:tgtEl>
                                          <p:spTgt spid="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nvGraphicFramePr>
        <p:xfrm>
          <a:off x="1115616" y="332656"/>
          <a:ext cx="6264696" cy="4176464"/>
        </p:xfrm>
        <a:graphic>
          <a:graphicData uri="http://schemas.openxmlformats.org/drawingml/2006/chart">
            <c:chart xmlns:c="http://schemas.openxmlformats.org/drawingml/2006/chart" xmlns:r="http://schemas.openxmlformats.org/officeDocument/2006/relationships" r:id="rId3"/>
          </a:graphicData>
        </a:graphic>
      </p:graphicFrame>
      <p:pic>
        <p:nvPicPr>
          <p:cNvPr id="28676" name="図 3" descr="ハートと手.jpg"/>
          <p:cNvPicPr>
            <a:picLocks noChangeAspect="1"/>
          </p:cNvPicPr>
          <p:nvPr/>
        </p:nvPicPr>
        <p:blipFill>
          <a:blip r:embed="rId4"/>
          <a:srcRect/>
          <a:stretch>
            <a:fillRect/>
          </a:stretch>
        </p:blipFill>
        <p:spPr bwMode="auto">
          <a:xfrm>
            <a:off x="7884368" y="0"/>
            <a:ext cx="968375" cy="688975"/>
          </a:xfrm>
          <a:prstGeom prst="rect">
            <a:avLst/>
          </a:prstGeom>
          <a:noFill/>
          <a:ln w="9525">
            <a:noFill/>
            <a:miter lim="800000"/>
            <a:headEnd/>
            <a:tailEnd/>
          </a:ln>
        </p:spPr>
      </p:pic>
      <p:sp>
        <p:nvSpPr>
          <p:cNvPr id="7" name="テキスト ボックス 6"/>
          <p:cNvSpPr txBox="1"/>
          <p:nvPr/>
        </p:nvSpPr>
        <p:spPr>
          <a:xfrm>
            <a:off x="1331640" y="4509120"/>
            <a:ext cx="5256584" cy="523220"/>
          </a:xfrm>
          <a:prstGeom prst="rect">
            <a:avLst/>
          </a:prstGeom>
          <a:noFill/>
        </p:spPr>
        <p:txBody>
          <a:bodyPr wrap="square" rtlCol="0">
            <a:spAutoFit/>
          </a:bodyPr>
          <a:lstStyle/>
          <a:p>
            <a:r>
              <a:rPr lang="ja-JP" altLang="en-US" b="1" dirty="0" smtClean="0"/>
              <a:t>一回当たりの平均滞在時間は</a:t>
            </a:r>
            <a:r>
              <a:rPr lang="en-US" altLang="ja-JP" sz="2800" dirty="0" smtClean="0">
                <a:latin typeface="HGS創英角ﾎﾟｯﾌﾟ体" pitchFamily="50" charset="-128"/>
                <a:ea typeface="HGS創英角ﾎﾟｯﾌﾟ体" pitchFamily="50" charset="-128"/>
              </a:rPr>
              <a:t>1</a:t>
            </a:r>
            <a:r>
              <a:rPr lang="ja-JP" altLang="en-US" sz="2800" dirty="0" smtClean="0">
                <a:latin typeface="HGS創英角ﾎﾟｯﾌﾟ体" pitchFamily="50" charset="-128"/>
                <a:ea typeface="HGS創英角ﾎﾟｯﾌﾟ体" pitchFamily="50" charset="-128"/>
              </a:rPr>
              <a:t>時間４０分</a:t>
            </a:r>
            <a:endParaRPr kumimoji="1" lang="ja-JP" altLang="en-US" sz="2800" dirty="0">
              <a:latin typeface="HGS創英角ﾎﾟｯﾌﾟ体" pitchFamily="50" charset="-128"/>
              <a:ea typeface="HGS創英角ﾎﾟｯﾌﾟ体" pitchFamily="50" charset="-128"/>
            </a:endParaRPr>
          </a:p>
        </p:txBody>
      </p:sp>
      <p:sp>
        <p:nvSpPr>
          <p:cNvPr id="9" name="下矢印 8"/>
          <p:cNvSpPr/>
          <p:nvPr/>
        </p:nvSpPr>
        <p:spPr>
          <a:xfrm>
            <a:off x="3419872" y="5229200"/>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123728" y="5877272"/>
            <a:ext cx="3672408" cy="646331"/>
          </a:xfrm>
          <a:prstGeom prst="rect">
            <a:avLst/>
          </a:prstGeom>
          <a:noFill/>
        </p:spPr>
        <p:txBody>
          <a:bodyPr wrap="square" rtlCol="0">
            <a:spAutoFit/>
          </a:bodyPr>
          <a:lstStyle/>
          <a:p>
            <a:r>
              <a:rPr lang="ja-JP" altLang="en-US" sz="3600" b="1" dirty="0" smtClean="0">
                <a:solidFill>
                  <a:srgbClr val="FF0000"/>
                </a:solidFill>
                <a:latin typeface="HGS創英角ﾎﾟｯﾌﾟ体" pitchFamily="50" charset="-128"/>
                <a:ea typeface="HGS創英角ﾎﾟｯﾌﾟ体" pitchFamily="50" charset="-128"/>
              </a:rPr>
              <a:t>くつろげる空間</a:t>
            </a:r>
            <a:endParaRPr kumimoji="1" lang="ja-JP" altLang="en-US" sz="3600" b="1" dirty="0">
              <a:solidFill>
                <a:srgbClr val="FF0000"/>
              </a:solidFill>
              <a:latin typeface="HGS創英角ﾎﾟｯﾌﾟ体" pitchFamily="50" charset="-128"/>
              <a:ea typeface="HGS創英角ﾎﾟｯﾌﾟ体" pitchFamily="50" charset="-128"/>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755576" y="0"/>
          <a:ext cx="7560840" cy="566124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539552" y="5517232"/>
            <a:ext cx="6192688" cy="369332"/>
          </a:xfrm>
          <a:prstGeom prst="rect">
            <a:avLst/>
          </a:prstGeom>
          <a:noFill/>
        </p:spPr>
        <p:txBody>
          <a:bodyPr wrap="square" rtlCol="0">
            <a:spAutoFit/>
          </a:bodyPr>
          <a:lstStyle/>
          <a:p>
            <a:r>
              <a:rPr lang="ja-JP" altLang="en-US" b="1" dirty="0" smtClean="0"/>
              <a:t>　</a:t>
            </a:r>
            <a:r>
              <a:rPr lang="ja-JP" altLang="en-US" b="1" dirty="0" smtClean="0">
                <a:latin typeface="ＭＳ Ｐゴシック" pitchFamily="50" charset="-128"/>
                <a:ea typeface="ＭＳ Ｐゴシック" pitchFamily="50" charset="-128"/>
              </a:rPr>
              <a:t>・店で一緒になった初対面の相手とのやりとりも多い。（</a:t>
            </a:r>
            <a:r>
              <a:rPr lang="en-US" altLang="ja-JP" b="1" dirty="0" smtClean="0">
                <a:latin typeface="ＭＳ Ｐゴシック" pitchFamily="50" charset="-128"/>
                <a:ea typeface="ＭＳ Ｐゴシック" pitchFamily="50" charset="-128"/>
              </a:rPr>
              <a:t>9</a:t>
            </a:r>
            <a:r>
              <a:rPr lang="ja-JP" altLang="en-US" b="1" dirty="0" smtClean="0">
                <a:latin typeface="ＭＳ Ｐゴシック" pitchFamily="50" charset="-128"/>
                <a:ea typeface="ＭＳ Ｐゴシック" pitchFamily="50" charset="-128"/>
              </a:rPr>
              <a:t>件）</a:t>
            </a:r>
            <a:endParaRPr kumimoji="1" lang="ja-JP" altLang="en-US" b="1" dirty="0">
              <a:latin typeface="ＭＳ Ｐゴシック" pitchFamily="50" charset="-128"/>
              <a:ea typeface="ＭＳ Ｐゴシック" pitchFamily="50" charset="-128"/>
            </a:endParaRPr>
          </a:p>
        </p:txBody>
      </p:sp>
      <p:sp>
        <p:nvSpPr>
          <p:cNvPr id="4" name="下矢印 3"/>
          <p:cNvSpPr/>
          <p:nvPr/>
        </p:nvSpPr>
        <p:spPr>
          <a:xfrm rot="16200000">
            <a:off x="359532" y="5985284"/>
            <a:ext cx="57606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83568" y="5085184"/>
            <a:ext cx="7128792" cy="369332"/>
          </a:xfrm>
          <a:prstGeom prst="rect">
            <a:avLst/>
          </a:prstGeom>
          <a:noFill/>
        </p:spPr>
        <p:txBody>
          <a:bodyPr wrap="square" rtlCol="0">
            <a:spAutoFit/>
          </a:bodyPr>
          <a:lstStyle/>
          <a:p>
            <a:r>
              <a:rPr lang="ja-JP" altLang="en-US" b="1" dirty="0" smtClean="0">
                <a:latin typeface="ＭＳ Ｐゴシック" pitchFamily="50" charset="-128"/>
                <a:ea typeface="ＭＳ Ｐゴシック" pitchFamily="50" charset="-128"/>
              </a:rPr>
              <a:t>・来客数の９割以上の人が、何らかの形で会話に参加している。</a:t>
            </a:r>
            <a:endParaRPr lang="en-US" altLang="ja-JP" b="1" dirty="0" smtClean="0">
              <a:latin typeface="ＭＳ Ｐゴシック" pitchFamily="50" charset="-128"/>
              <a:ea typeface="ＭＳ Ｐゴシック" pitchFamily="50" charset="-128"/>
            </a:endParaRPr>
          </a:p>
        </p:txBody>
      </p:sp>
      <p:sp>
        <p:nvSpPr>
          <p:cNvPr id="6" name="テキスト ボックス 5"/>
          <p:cNvSpPr txBox="1"/>
          <p:nvPr/>
        </p:nvSpPr>
        <p:spPr>
          <a:xfrm>
            <a:off x="1115616" y="6093296"/>
            <a:ext cx="7200800" cy="523220"/>
          </a:xfrm>
          <a:prstGeom prst="rect">
            <a:avLst/>
          </a:prstGeom>
          <a:noFill/>
        </p:spPr>
        <p:txBody>
          <a:bodyPr wrap="square" rtlCol="0">
            <a:spAutoFit/>
          </a:bodyPr>
          <a:lstStyle/>
          <a:p>
            <a:r>
              <a:rPr kumimoji="1" lang="ja-JP" altLang="en-US" sz="2800" dirty="0" smtClean="0">
                <a:solidFill>
                  <a:srgbClr val="FF0000"/>
                </a:solidFill>
                <a:latin typeface="HGS創英角ﾎﾟｯﾌﾟ体" pitchFamily="50" charset="-128"/>
                <a:ea typeface="HGS創英角ﾎﾟｯﾌﾟ体" pitchFamily="50" charset="-128"/>
              </a:rPr>
              <a:t>つながりの形成の場となっている</a:t>
            </a:r>
            <a:endParaRPr kumimoji="1" lang="ja-JP" altLang="en-US" sz="2800" dirty="0">
              <a:solidFill>
                <a:srgbClr val="FF0000"/>
              </a:solidFill>
              <a:latin typeface="HGS創英角ﾎﾟｯﾌﾟ体" pitchFamily="50" charset="-128"/>
              <a:ea typeface="HGS創英角ﾎﾟｯﾌﾟ体" pitchFamily="50" charset="-128"/>
            </a:endParaRPr>
          </a:p>
        </p:txBody>
      </p:sp>
    </p:spTree>
    <p:custDataLst>
      <p:tags r:id="rId1"/>
    </p:custDataLst>
  </p:cSld>
  <p:clrMapOvr>
    <a:masterClrMapping/>
  </p:clrMapOvr>
  <p:transition advTm="1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0"/>
            <a:ext cx="7467600" cy="1143000"/>
          </a:xfrm>
        </p:spPr>
        <p:txBody>
          <a:bodyPr>
            <a:normAutofit/>
          </a:bodyPr>
          <a:lstStyle/>
          <a:p>
            <a:r>
              <a:rPr lang="ja-JP" altLang="en-US" dirty="0" smtClean="0">
                <a:latin typeface="ＭＳ Ｐゴシック" pitchFamily="50" charset="-128"/>
                <a:ea typeface="ＭＳ Ｐゴシック" pitchFamily="50" charset="-128"/>
              </a:rPr>
              <a:t>ハルハウス参与観察まとめ</a:t>
            </a:r>
            <a:endParaRPr kumimoji="1" lang="ja-JP" altLang="en-US" dirty="0">
              <a:latin typeface="ＭＳ Ｐゴシック" pitchFamily="50" charset="-128"/>
              <a:ea typeface="ＭＳ Ｐゴシック" pitchFamily="50" charset="-128"/>
            </a:endParaRPr>
          </a:p>
        </p:txBody>
      </p:sp>
      <p:sp>
        <p:nvSpPr>
          <p:cNvPr id="3" name="コンテンツ プレースホルダ 2"/>
          <p:cNvSpPr>
            <a:spLocks noGrp="1"/>
          </p:cNvSpPr>
          <p:nvPr>
            <p:ph sz="quarter" idx="1"/>
          </p:nvPr>
        </p:nvSpPr>
        <p:spPr>
          <a:xfrm>
            <a:off x="395536" y="5373216"/>
            <a:ext cx="8064896" cy="648072"/>
          </a:xfrm>
        </p:spPr>
        <p:txBody>
          <a:bodyPr/>
          <a:lstStyle/>
          <a:p>
            <a:pPr marL="342900" indent="-342900">
              <a:buNone/>
            </a:pPr>
            <a:r>
              <a:rPr lang="ja-JP" altLang="en-US" sz="3600" dirty="0" smtClean="0">
                <a:latin typeface="HGS創英角ﾎﾟｯﾌﾟ体" pitchFamily="50" charset="-128"/>
                <a:ea typeface="HGS創英角ﾎﾟｯﾌﾟ体" pitchFamily="50" charset="-128"/>
              </a:rPr>
              <a:t>⇒</a:t>
            </a:r>
            <a:r>
              <a:rPr lang="ja-JP" altLang="en-US" sz="3600" dirty="0" smtClean="0">
                <a:solidFill>
                  <a:srgbClr val="FF0000"/>
                </a:solidFill>
                <a:latin typeface="HGS創英角ﾎﾟｯﾌﾟ体" pitchFamily="50" charset="-128"/>
                <a:ea typeface="HGS創英角ﾎﾟｯﾌﾟ体" pitchFamily="50" charset="-128"/>
              </a:rPr>
              <a:t>スタッフの仲介により、人々の交流やつながりを形成</a:t>
            </a:r>
          </a:p>
          <a:p>
            <a:pPr>
              <a:buNone/>
            </a:pPr>
            <a:endParaRPr kumimoji="1" lang="ja-JP" altLang="en-US" sz="3600" dirty="0"/>
          </a:p>
        </p:txBody>
      </p:sp>
      <p:sp>
        <p:nvSpPr>
          <p:cNvPr id="4" name="テキスト ボックス 3"/>
          <p:cNvSpPr txBox="1"/>
          <p:nvPr/>
        </p:nvSpPr>
        <p:spPr>
          <a:xfrm>
            <a:off x="251520" y="1916832"/>
            <a:ext cx="8496944" cy="1138773"/>
          </a:xfrm>
          <a:prstGeom prst="rect">
            <a:avLst/>
          </a:prstGeom>
          <a:noFill/>
        </p:spPr>
        <p:txBody>
          <a:bodyPr wrap="square" rtlCol="0">
            <a:spAutoFit/>
          </a:bodyPr>
          <a:lstStyle/>
          <a:p>
            <a:r>
              <a:rPr lang="ja-JP" altLang="en-US" sz="3600" dirty="0" smtClean="0"/>
              <a:t>⇒</a:t>
            </a:r>
            <a:r>
              <a:rPr lang="ja-JP" altLang="en-US" sz="3200" dirty="0" smtClean="0">
                <a:solidFill>
                  <a:srgbClr val="FF0000"/>
                </a:solidFill>
                <a:latin typeface="HGS創英角ﾎﾟｯﾌﾟ体" pitchFamily="50" charset="-128"/>
                <a:ea typeface="HGS創英角ﾎﾟｯﾌﾟ体" pitchFamily="50" charset="-128"/>
              </a:rPr>
              <a:t>スタッフとのつながりを辿ってさまざまな</a:t>
            </a:r>
            <a:endParaRPr lang="en-US" altLang="ja-JP" sz="3200" dirty="0" smtClean="0">
              <a:solidFill>
                <a:srgbClr val="FF0000"/>
              </a:solidFill>
              <a:latin typeface="HGS創英角ﾎﾟｯﾌﾟ体" pitchFamily="50" charset="-128"/>
              <a:ea typeface="HGS創英角ﾎﾟｯﾌﾟ体" pitchFamily="50" charset="-128"/>
            </a:endParaRPr>
          </a:p>
          <a:p>
            <a:r>
              <a:rPr lang="en-US" altLang="ja-JP" sz="3200" dirty="0" smtClean="0">
                <a:solidFill>
                  <a:srgbClr val="FF0000"/>
                </a:solidFill>
                <a:latin typeface="HGS創英角ﾎﾟｯﾌﾟ体" pitchFamily="50" charset="-128"/>
                <a:ea typeface="HGS創英角ﾎﾟｯﾌﾟ体" pitchFamily="50" charset="-128"/>
              </a:rPr>
              <a:t>   </a:t>
            </a:r>
            <a:r>
              <a:rPr lang="ja-JP" altLang="en-US" sz="3200" dirty="0" smtClean="0">
                <a:solidFill>
                  <a:srgbClr val="FF0000"/>
                </a:solidFill>
                <a:latin typeface="HGS創英角ﾎﾟｯﾌﾟ体" pitchFamily="50" charset="-128"/>
                <a:ea typeface="HGS創英角ﾎﾟｯﾌﾟ体" pitchFamily="50" charset="-128"/>
              </a:rPr>
              <a:t>人が訪れている</a:t>
            </a:r>
            <a:endParaRPr kumimoji="1" lang="ja-JP" altLang="en-US" sz="3200" dirty="0">
              <a:solidFill>
                <a:srgbClr val="FF0000"/>
              </a:solidFill>
              <a:latin typeface="HGS創英角ﾎﾟｯﾌﾟ体" pitchFamily="50" charset="-128"/>
              <a:ea typeface="HGS創英角ﾎﾟｯﾌﾟ体" pitchFamily="50" charset="-128"/>
            </a:endParaRPr>
          </a:p>
        </p:txBody>
      </p:sp>
      <p:sp>
        <p:nvSpPr>
          <p:cNvPr id="5" name="テキスト ボックス 4"/>
          <p:cNvSpPr txBox="1"/>
          <p:nvPr/>
        </p:nvSpPr>
        <p:spPr>
          <a:xfrm>
            <a:off x="395536" y="3933056"/>
            <a:ext cx="5328592" cy="584775"/>
          </a:xfrm>
          <a:prstGeom prst="rect">
            <a:avLst/>
          </a:prstGeom>
          <a:noFill/>
        </p:spPr>
        <p:txBody>
          <a:bodyPr wrap="square" rtlCol="0">
            <a:spAutoFit/>
          </a:bodyPr>
          <a:lstStyle/>
          <a:p>
            <a:pPr marL="342900" indent="-342900"/>
            <a:r>
              <a:rPr lang="ja-JP" altLang="en-US" sz="3200" dirty="0" smtClean="0">
                <a:latin typeface="HGS創英角ﾎﾟｯﾌﾟ体" pitchFamily="50" charset="-128"/>
                <a:ea typeface="HGS創英角ﾎﾟｯﾌﾟ体" pitchFamily="50" charset="-128"/>
              </a:rPr>
              <a:t>⇒</a:t>
            </a:r>
            <a:r>
              <a:rPr lang="ja-JP" altLang="en-US" sz="3200" dirty="0" smtClean="0">
                <a:solidFill>
                  <a:srgbClr val="FF0000"/>
                </a:solidFill>
                <a:latin typeface="HGS創英角ﾎﾟｯﾌﾟ体" pitchFamily="50" charset="-128"/>
                <a:ea typeface="HGS創英角ﾎﾟｯﾌﾟ体" pitchFamily="50" charset="-128"/>
              </a:rPr>
              <a:t>くつろげる空間を提供</a:t>
            </a:r>
            <a:endParaRPr lang="en-US" altLang="ja-JP" sz="3200" dirty="0" smtClean="0">
              <a:solidFill>
                <a:srgbClr val="FF0000"/>
              </a:solidFill>
              <a:latin typeface="HGS創英角ﾎﾟｯﾌﾟ体" pitchFamily="50" charset="-128"/>
              <a:ea typeface="HGS創英角ﾎﾟｯﾌﾟ体" pitchFamily="50" charset="-128"/>
            </a:endParaRPr>
          </a:p>
        </p:txBody>
      </p:sp>
      <p:sp>
        <p:nvSpPr>
          <p:cNvPr id="7" name="テキスト ボックス 6"/>
          <p:cNvSpPr txBox="1"/>
          <p:nvPr/>
        </p:nvSpPr>
        <p:spPr>
          <a:xfrm>
            <a:off x="467544" y="3356992"/>
            <a:ext cx="3744416" cy="584775"/>
          </a:xfrm>
          <a:prstGeom prst="rect">
            <a:avLst/>
          </a:prstGeom>
          <a:noFill/>
        </p:spPr>
        <p:txBody>
          <a:bodyPr wrap="square" rtlCol="0">
            <a:spAutoFit/>
          </a:bodyPr>
          <a:lstStyle/>
          <a:p>
            <a:r>
              <a:rPr kumimoji="1" lang="ja-JP" altLang="en-US" sz="2400" dirty="0" smtClean="0"/>
              <a:t>・</a:t>
            </a:r>
            <a:r>
              <a:rPr kumimoji="1" lang="ja-JP" altLang="en-US" sz="3200" dirty="0" smtClean="0"/>
              <a:t>滞在時間の長さ</a:t>
            </a:r>
            <a:endParaRPr kumimoji="1" lang="ja-JP" altLang="en-US" sz="3200" dirty="0"/>
          </a:p>
        </p:txBody>
      </p:sp>
      <p:sp>
        <p:nvSpPr>
          <p:cNvPr id="9" name="テキスト ボックス 8"/>
          <p:cNvSpPr txBox="1"/>
          <p:nvPr/>
        </p:nvSpPr>
        <p:spPr>
          <a:xfrm>
            <a:off x="539552" y="1340768"/>
            <a:ext cx="4176464" cy="584775"/>
          </a:xfrm>
          <a:prstGeom prst="rect">
            <a:avLst/>
          </a:prstGeom>
          <a:noFill/>
        </p:spPr>
        <p:txBody>
          <a:bodyPr wrap="square" rtlCol="0">
            <a:spAutoFit/>
          </a:bodyPr>
          <a:lstStyle/>
          <a:p>
            <a:r>
              <a:rPr kumimoji="1" lang="ja-JP" altLang="en-US" sz="3200" dirty="0" smtClean="0"/>
              <a:t>・スタッフと顔見知り</a:t>
            </a:r>
            <a:endParaRPr kumimoji="1" lang="ja-JP" altLang="en-US" sz="3200" dirty="0"/>
          </a:p>
        </p:txBody>
      </p:sp>
      <p:sp>
        <p:nvSpPr>
          <p:cNvPr id="11" name="テキスト ボックス 10"/>
          <p:cNvSpPr txBox="1"/>
          <p:nvPr/>
        </p:nvSpPr>
        <p:spPr>
          <a:xfrm>
            <a:off x="539552" y="4797152"/>
            <a:ext cx="5400600" cy="584775"/>
          </a:xfrm>
          <a:prstGeom prst="rect">
            <a:avLst/>
          </a:prstGeom>
          <a:noFill/>
        </p:spPr>
        <p:txBody>
          <a:bodyPr wrap="square" rtlCol="0">
            <a:spAutoFit/>
          </a:bodyPr>
          <a:lstStyle/>
          <a:p>
            <a:r>
              <a:rPr lang="ja-JP" altLang="en-US" sz="3200" dirty="0" smtClean="0"/>
              <a:t>・初対面の人同士の会話</a:t>
            </a:r>
            <a:endParaRPr kumimoji="1" lang="ja-JP" altLang="en-US" sz="3200" dirty="0"/>
          </a:p>
        </p:txBody>
      </p:sp>
    </p:spTree>
    <p:custDataLst>
      <p:tags r:id="rId1"/>
    </p:custDataLst>
  </p:cSld>
  <p:clrMapOvr>
    <a:masterClrMapping/>
  </p:clrMapOvr>
  <p:transition advTm="214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7467600" cy="652934"/>
          </a:xfrm>
        </p:spPr>
        <p:txBody>
          <a:bodyPr>
            <a:normAutofit/>
          </a:bodyPr>
          <a:lstStyle/>
          <a:p>
            <a:r>
              <a:rPr kumimoji="1" lang="ja-JP" altLang="en-US" dirty="0" smtClean="0">
                <a:latin typeface="ＭＳ Ｐゴシック" pitchFamily="50" charset="-128"/>
                <a:ea typeface="ＭＳ Ｐゴシック" pitchFamily="50" charset="-128"/>
              </a:rPr>
              <a:t>ハルハウスの問題点</a:t>
            </a:r>
            <a:endParaRPr kumimoji="1" lang="ja-JP" altLang="en-US" dirty="0">
              <a:latin typeface="ＭＳ Ｐゴシック" pitchFamily="50" charset="-128"/>
              <a:ea typeface="ＭＳ Ｐゴシック" pitchFamily="50" charset="-128"/>
            </a:endParaRPr>
          </a:p>
        </p:txBody>
      </p:sp>
      <p:sp>
        <p:nvSpPr>
          <p:cNvPr id="3" name="コンテンツ プレースホルダ 2"/>
          <p:cNvSpPr>
            <a:spLocks noGrp="1"/>
          </p:cNvSpPr>
          <p:nvPr>
            <p:ph sz="quarter" idx="1"/>
          </p:nvPr>
        </p:nvSpPr>
        <p:spPr>
          <a:xfrm>
            <a:off x="457200" y="1600200"/>
            <a:ext cx="7467600" cy="3917032"/>
          </a:xfrm>
        </p:spPr>
        <p:txBody>
          <a:bodyPr/>
          <a:lstStyle/>
          <a:p>
            <a:pPr>
              <a:buNone/>
            </a:pPr>
            <a:r>
              <a:rPr lang="ja-JP" altLang="en-US" dirty="0" smtClean="0"/>
              <a:t>　</a:t>
            </a:r>
            <a:r>
              <a:rPr lang="ja-JP" altLang="en-US" dirty="0" smtClean="0">
                <a:latin typeface="ＭＳ Ｐゴシック" pitchFamily="50" charset="-128"/>
                <a:ea typeface="ＭＳ Ｐゴシック" pitchFamily="50" charset="-128"/>
              </a:rPr>
              <a:t>①立地条件</a:t>
            </a:r>
            <a:endParaRPr lang="en-US" altLang="ja-JP" b="1" dirty="0" smtClean="0">
              <a:latin typeface="ＭＳ Ｐゴシック" pitchFamily="50" charset="-128"/>
              <a:ea typeface="ＭＳ Ｐゴシック" pitchFamily="50" charset="-128"/>
            </a:endParaRPr>
          </a:p>
          <a:p>
            <a:pPr>
              <a:buNone/>
            </a:pPr>
            <a:r>
              <a:rPr lang="ja-JP" altLang="en-US" dirty="0" smtClean="0"/>
              <a:t>　　　　　　</a:t>
            </a:r>
            <a:r>
              <a:rPr lang="ja-JP" altLang="en-US" dirty="0" smtClean="0">
                <a:latin typeface="ＭＳ Ｐゴシック" pitchFamily="50" charset="-128"/>
                <a:ea typeface="ＭＳ Ｐゴシック" pitchFamily="50" charset="-128"/>
              </a:rPr>
              <a:t>入り組んだ場所に位置している</a:t>
            </a:r>
            <a:endParaRPr lang="en-US" altLang="ja-JP" dirty="0" smtClean="0">
              <a:latin typeface="ＭＳ Ｐゴシック" pitchFamily="50" charset="-128"/>
              <a:ea typeface="ＭＳ Ｐゴシック" pitchFamily="50" charset="-128"/>
            </a:endParaRPr>
          </a:p>
          <a:p>
            <a:pPr>
              <a:buNone/>
            </a:pPr>
            <a:r>
              <a:rPr lang="ja-JP" altLang="en-US" dirty="0" smtClean="0"/>
              <a:t>　　　</a:t>
            </a:r>
            <a:endParaRPr lang="en-US" altLang="ja-JP" dirty="0" smtClean="0"/>
          </a:p>
          <a:p>
            <a:pPr>
              <a:buNone/>
            </a:pPr>
            <a:r>
              <a:rPr lang="ja-JP" altLang="en-US" b="1" dirty="0" smtClean="0">
                <a:solidFill>
                  <a:srgbClr val="FF0000"/>
                </a:solidFill>
              </a:rPr>
              <a:t>　　　　　　　　</a:t>
            </a:r>
            <a:r>
              <a:rPr lang="ja-JP" altLang="en-US" sz="3200" dirty="0" smtClean="0">
                <a:solidFill>
                  <a:srgbClr val="0070C0"/>
                </a:solidFill>
                <a:latin typeface="HGP創英角ﾎﾟｯﾌﾟ体" pitchFamily="50" charset="-128"/>
                <a:ea typeface="HGP創英角ﾎﾟｯﾌﾟ体" pitchFamily="50" charset="-128"/>
              </a:rPr>
              <a:t>気軽に立ち寄れない</a:t>
            </a:r>
            <a:endParaRPr lang="en-US" altLang="ja-JP" sz="3200" dirty="0" smtClean="0">
              <a:solidFill>
                <a:srgbClr val="0070C0"/>
              </a:solidFill>
              <a:latin typeface="HGP創英角ﾎﾟｯﾌﾟ体" pitchFamily="50" charset="-128"/>
              <a:ea typeface="HGP創英角ﾎﾟｯﾌﾟ体" pitchFamily="50" charset="-128"/>
            </a:endParaRPr>
          </a:p>
          <a:p>
            <a:pPr>
              <a:buNone/>
            </a:pPr>
            <a:r>
              <a:rPr lang="ja-JP" altLang="en-US" dirty="0" smtClean="0"/>
              <a:t>　　　</a:t>
            </a:r>
            <a:endParaRPr lang="en-US" altLang="ja-JP" dirty="0" smtClean="0"/>
          </a:p>
          <a:p>
            <a:pPr>
              <a:buNone/>
            </a:pPr>
            <a:r>
              <a:rPr lang="ja-JP" altLang="en-US" dirty="0" smtClean="0"/>
              <a:t>　</a:t>
            </a:r>
            <a:r>
              <a:rPr lang="ja-JP" altLang="en-US" dirty="0" smtClean="0">
                <a:latin typeface="ＭＳ Ｐゴシック" pitchFamily="50" charset="-128"/>
                <a:ea typeface="ＭＳ Ｐゴシック" pitchFamily="50" charset="-128"/>
              </a:rPr>
              <a:t>②広報</a:t>
            </a:r>
            <a:endParaRPr lang="en-US" altLang="ja-JP" b="1" dirty="0" smtClean="0">
              <a:latin typeface="ＭＳ Ｐゴシック" pitchFamily="50" charset="-128"/>
              <a:ea typeface="ＭＳ Ｐゴシック" pitchFamily="50" charset="-128"/>
            </a:endParaRPr>
          </a:p>
          <a:p>
            <a:pPr>
              <a:buNone/>
            </a:pPr>
            <a:r>
              <a:rPr lang="ja-JP" altLang="en-US" dirty="0" smtClean="0">
                <a:latin typeface="ＭＳ Ｐゴシック" pitchFamily="50" charset="-128"/>
                <a:ea typeface="ＭＳ Ｐゴシック" pitchFamily="50" charset="-128"/>
              </a:rPr>
              <a:t>　　　　　　　大々的な広報は行っていない</a:t>
            </a:r>
            <a:endParaRPr lang="en-US" altLang="ja-JP" dirty="0" smtClean="0">
              <a:latin typeface="ＭＳ Ｐゴシック" pitchFamily="50" charset="-128"/>
              <a:ea typeface="ＭＳ Ｐゴシック" pitchFamily="50" charset="-128"/>
            </a:endParaRPr>
          </a:p>
          <a:p>
            <a:pPr>
              <a:buNone/>
            </a:pPr>
            <a:r>
              <a:rPr lang="ja-JP" altLang="en-US" dirty="0" smtClean="0"/>
              <a:t>　　　</a:t>
            </a:r>
            <a:endParaRPr lang="en-US" altLang="ja-JP" dirty="0" smtClean="0"/>
          </a:p>
          <a:p>
            <a:pPr>
              <a:buNone/>
            </a:pPr>
            <a:r>
              <a:rPr lang="ja-JP" altLang="en-US" b="1" dirty="0" smtClean="0">
                <a:solidFill>
                  <a:srgbClr val="FF0000"/>
                </a:solidFill>
              </a:rPr>
              <a:t>　</a:t>
            </a:r>
            <a:endParaRPr lang="en-US" altLang="ja-JP" sz="3200" b="1" dirty="0" smtClean="0">
              <a:solidFill>
                <a:srgbClr val="FF0000"/>
              </a:solidFill>
            </a:endParaRPr>
          </a:p>
          <a:p>
            <a:pPr>
              <a:buNone/>
            </a:pPr>
            <a:endParaRPr lang="en-US" altLang="ja-JP" dirty="0" smtClean="0"/>
          </a:p>
          <a:p>
            <a:pPr>
              <a:buNone/>
            </a:pPr>
            <a:endParaRPr lang="en-US" altLang="ja-JP" dirty="0" smtClean="0"/>
          </a:p>
          <a:p>
            <a:pPr>
              <a:buNone/>
            </a:pPr>
            <a:endParaRPr lang="en-US" altLang="ja-JP" dirty="0" smtClean="0"/>
          </a:p>
          <a:p>
            <a:pPr>
              <a:buNone/>
            </a:pPr>
            <a:r>
              <a:rPr lang="ja-JP" altLang="en-US" dirty="0" smtClean="0"/>
              <a:t>　</a:t>
            </a:r>
            <a:endParaRPr lang="en-US" altLang="ja-JP" dirty="0" smtClean="0"/>
          </a:p>
        </p:txBody>
      </p:sp>
      <p:sp>
        <p:nvSpPr>
          <p:cNvPr id="4" name="下矢印 3"/>
          <p:cNvSpPr/>
          <p:nvPr/>
        </p:nvSpPr>
        <p:spPr>
          <a:xfrm>
            <a:off x="3347864" y="2492896"/>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3419872" y="4941168"/>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テキスト ボックス 5"/>
          <p:cNvSpPr txBox="1"/>
          <p:nvPr/>
        </p:nvSpPr>
        <p:spPr>
          <a:xfrm>
            <a:off x="2123728" y="5373216"/>
            <a:ext cx="4642618" cy="1077218"/>
          </a:xfrm>
          <a:prstGeom prst="rect">
            <a:avLst/>
          </a:prstGeom>
          <a:noFill/>
        </p:spPr>
        <p:txBody>
          <a:bodyPr wrap="none" rtlCol="0">
            <a:spAutoFit/>
          </a:bodyPr>
          <a:lstStyle/>
          <a:p>
            <a:r>
              <a:rPr kumimoji="1" lang="ja-JP" altLang="en-US" sz="3200" dirty="0" smtClean="0">
                <a:solidFill>
                  <a:srgbClr val="0070C0"/>
                </a:solidFill>
                <a:latin typeface="HGP創英角ﾎﾟｯﾌﾟ体" pitchFamily="50" charset="-128"/>
                <a:ea typeface="HGP創英角ﾎﾟｯﾌﾟ体" pitchFamily="50" charset="-128"/>
              </a:rPr>
              <a:t>知り合いを辿らなければ、</a:t>
            </a:r>
            <a:endParaRPr kumimoji="1" lang="en-US" altLang="ja-JP" sz="3200" dirty="0" smtClean="0">
              <a:solidFill>
                <a:srgbClr val="0070C0"/>
              </a:solidFill>
              <a:latin typeface="HGP創英角ﾎﾟｯﾌﾟ体" pitchFamily="50" charset="-128"/>
              <a:ea typeface="HGP創英角ﾎﾟｯﾌﾟ体" pitchFamily="50" charset="-128"/>
            </a:endParaRPr>
          </a:p>
          <a:p>
            <a:r>
              <a:rPr kumimoji="1" lang="ja-JP" altLang="en-US" sz="3200" dirty="0" smtClean="0">
                <a:solidFill>
                  <a:srgbClr val="0070C0"/>
                </a:solidFill>
                <a:latin typeface="HGP創英角ﾎﾟｯﾌﾟ体" pitchFamily="50" charset="-128"/>
                <a:ea typeface="HGP創英角ﾎﾟｯﾌﾟ体" pitchFamily="50" charset="-128"/>
              </a:rPr>
              <a:t>つながりが生まれない</a:t>
            </a:r>
            <a:endParaRPr kumimoji="1" lang="ja-JP" altLang="en-US" sz="3200" dirty="0">
              <a:solidFill>
                <a:srgbClr val="0070C0"/>
              </a:solidFill>
              <a:latin typeface="HGP創英角ﾎﾟｯﾌﾟ体" pitchFamily="50" charset="-128"/>
              <a:ea typeface="HGP創英角ﾎﾟｯﾌﾟ体" pitchFamily="50" charset="-128"/>
            </a:endParaRPr>
          </a:p>
        </p:txBody>
      </p:sp>
    </p:spTree>
    <p:custDataLst>
      <p:tags r:id="rId1"/>
    </p:custDataLst>
  </p:cSld>
  <p:clrMapOvr>
    <a:masterClrMapping/>
  </p:clrMapOvr>
  <p:transition advTm="2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テキスト ボックス 2"/>
          <p:cNvSpPr txBox="1">
            <a:spLocks noChangeArrowheads="1"/>
          </p:cNvSpPr>
          <p:nvPr/>
        </p:nvSpPr>
        <p:spPr bwMode="auto">
          <a:xfrm>
            <a:off x="468313" y="692150"/>
            <a:ext cx="8064500" cy="5767733"/>
          </a:xfrm>
          <a:prstGeom prst="rect">
            <a:avLst/>
          </a:prstGeom>
          <a:noFill/>
          <a:ln w="9525">
            <a:noFill/>
            <a:miter lim="800000"/>
            <a:headEnd/>
            <a:tailEnd/>
          </a:ln>
        </p:spPr>
        <p:txBody>
          <a:bodyPr>
            <a:spAutoFit/>
          </a:bodyPr>
          <a:lstStyle/>
          <a:p>
            <a:r>
              <a:rPr lang="en-US" altLang="ja-JP" sz="2800" dirty="0">
                <a:solidFill>
                  <a:schemeClr val="tx2"/>
                </a:solidFill>
                <a:latin typeface="ＭＳ Ｐゴシック" pitchFamily="50" charset="-128"/>
                <a:ea typeface="ＭＳ Ｐゴシック" pitchFamily="50" charset="-128"/>
              </a:rPr>
              <a:t>Ⅱ</a:t>
            </a:r>
            <a:r>
              <a:rPr lang="ja-JP" altLang="en-US" sz="2800" dirty="0">
                <a:solidFill>
                  <a:schemeClr val="tx2"/>
                </a:solidFill>
                <a:latin typeface="ＭＳ Ｐゴシック" pitchFamily="50" charset="-128"/>
                <a:ea typeface="ＭＳ Ｐゴシック" pitchFamily="50" charset="-128"/>
              </a:rPr>
              <a:t>　現在判明している「まちの縁側」 聞き取り調査 </a:t>
            </a:r>
            <a:endParaRPr lang="en-US" altLang="ja-JP" sz="2800" dirty="0">
              <a:solidFill>
                <a:schemeClr val="tx2"/>
              </a:solidFill>
              <a:latin typeface="ＭＳ Ｐゴシック" pitchFamily="50" charset="-128"/>
              <a:ea typeface="ＭＳ Ｐゴシック" pitchFamily="50" charset="-128"/>
            </a:endParaRPr>
          </a:p>
          <a:p>
            <a:pPr>
              <a:lnSpc>
                <a:spcPct val="80000"/>
              </a:lnSpc>
              <a:buFont typeface="Wingdings" pitchFamily="2" charset="2"/>
              <a:buNone/>
            </a:pPr>
            <a:endParaRPr lang="en-US" altLang="ja-JP" sz="2400" dirty="0">
              <a:latin typeface="ＭＳ ゴシック" pitchFamily="49" charset="-128"/>
              <a:ea typeface="ＭＳ ゴシック" pitchFamily="49" charset="-128"/>
            </a:endParaRPr>
          </a:p>
          <a:p>
            <a:pPr>
              <a:lnSpc>
                <a:spcPct val="80000"/>
              </a:lnSpc>
              <a:buFont typeface="Wingdings" pitchFamily="2" charset="2"/>
              <a:buNone/>
            </a:pPr>
            <a:endParaRPr lang="en-US" altLang="ja-JP" sz="2400" dirty="0">
              <a:latin typeface="ＭＳ ゴシック" pitchFamily="49" charset="-128"/>
              <a:ea typeface="ＭＳ ゴシック" pitchFamily="49" charset="-128"/>
            </a:endParaRPr>
          </a:p>
          <a:p>
            <a:pPr>
              <a:lnSpc>
                <a:spcPct val="80000"/>
              </a:lnSpc>
              <a:buFont typeface="Wingdings" pitchFamily="2" charset="2"/>
              <a:buNone/>
            </a:pPr>
            <a:endParaRPr lang="en-US" altLang="ja-JP" sz="2400" dirty="0">
              <a:latin typeface="ＭＳ ゴシック" pitchFamily="49" charset="-128"/>
              <a:ea typeface="ＭＳ ゴシック" pitchFamily="49" charset="-128"/>
            </a:endParaRPr>
          </a:p>
          <a:p>
            <a:pPr>
              <a:lnSpc>
                <a:spcPct val="80000"/>
              </a:lnSpc>
              <a:buFont typeface="Wingdings" pitchFamily="2" charset="2"/>
              <a:buNone/>
            </a:pPr>
            <a:r>
              <a:rPr lang="en-US" altLang="ja-JP" sz="2800" b="1" dirty="0" smtClean="0">
                <a:latin typeface="ＭＳ ゴシック" pitchFamily="49" charset="-128"/>
                <a:ea typeface="ＭＳ ゴシック" pitchFamily="49" charset="-128"/>
              </a:rPr>
              <a:t>【</a:t>
            </a:r>
            <a:r>
              <a:rPr lang="ja-JP" altLang="en-US" sz="2800" b="1" dirty="0">
                <a:latin typeface="ＭＳ ゴシック" pitchFamily="49" charset="-128"/>
                <a:ea typeface="ＭＳ ゴシック" pitchFamily="49" charset="-128"/>
              </a:rPr>
              <a:t>目的</a:t>
            </a:r>
            <a:r>
              <a:rPr lang="en-US" altLang="ja-JP" sz="2800" b="1" dirty="0">
                <a:latin typeface="ＭＳ ゴシック" pitchFamily="49" charset="-128"/>
                <a:ea typeface="ＭＳ ゴシック" pitchFamily="49" charset="-128"/>
              </a:rPr>
              <a:t>】</a:t>
            </a:r>
          </a:p>
          <a:p>
            <a:pPr>
              <a:lnSpc>
                <a:spcPct val="80000"/>
              </a:lnSpc>
              <a:buFont typeface="Wingdings" pitchFamily="2" charset="2"/>
              <a:buNone/>
            </a:pPr>
            <a:r>
              <a:rPr lang="ja-JP" altLang="en-US" sz="2800" b="1" dirty="0" smtClean="0">
                <a:latin typeface="ＭＳ ゴシック" pitchFamily="49" charset="-128"/>
                <a:ea typeface="ＭＳ ゴシック" pitchFamily="49" charset="-128"/>
              </a:rPr>
              <a:t>  現在</a:t>
            </a:r>
            <a:r>
              <a:rPr lang="ja-JP" altLang="en-US" sz="2800" b="1" dirty="0">
                <a:latin typeface="ＭＳ ゴシック" pitchFamily="49" charset="-128"/>
                <a:ea typeface="ＭＳ ゴシック" pitchFamily="49" charset="-128"/>
              </a:rPr>
              <a:t>判明している「まちの縁側」の情報収集と　　　　　　　　　　　　</a:t>
            </a:r>
            <a:endParaRPr lang="en-US" altLang="ja-JP" sz="2800" b="1" dirty="0">
              <a:latin typeface="ＭＳ ゴシック" pitchFamily="49" charset="-128"/>
              <a:ea typeface="ＭＳ ゴシック" pitchFamily="49" charset="-128"/>
            </a:endParaRPr>
          </a:p>
          <a:p>
            <a:pPr>
              <a:lnSpc>
                <a:spcPct val="80000"/>
              </a:lnSpc>
              <a:buFont typeface="Wingdings" pitchFamily="2" charset="2"/>
              <a:buNone/>
            </a:pPr>
            <a:endParaRPr lang="en-US" altLang="ja-JP" sz="2800" b="1" dirty="0">
              <a:latin typeface="ＭＳ ゴシック" pitchFamily="49" charset="-128"/>
              <a:ea typeface="ＭＳ ゴシック" pitchFamily="49" charset="-128"/>
            </a:endParaRPr>
          </a:p>
          <a:p>
            <a:pPr>
              <a:lnSpc>
                <a:spcPct val="80000"/>
              </a:lnSpc>
              <a:buFont typeface="Wingdings" pitchFamily="2" charset="2"/>
              <a:buNone/>
            </a:pPr>
            <a:r>
              <a:rPr lang="ja-JP" altLang="en-US" sz="2800" b="1" dirty="0" smtClean="0">
                <a:latin typeface="ＭＳ ゴシック" pitchFamily="49" charset="-128"/>
                <a:ea typeface="ＭＳ ゴシック" pitchFamily="49" charset="-128"/>
              </a:rPr>
              <a:t> 「</a:t>
            </a:r>
            <a:r>
              <a:rPr lang="ja-JP" altLang="en-US" sz="2800" b="1" dirty="0">
                <a:latin typeface="ＭＳ ゴシック" pitchFamily="49" charset="-128"/>
                <a:ea typeface="ＭＳ ゴシック" pitchFamily="49" charset="-128"/>
              </a:rPr>
              <a:t>まちの縁側」相互の連携可能性の模索</a:t>
            </a:r>
            <a:endParaRPr lang="en-US" altLang="ja-JP" sz="2800" b="1" dirty="0">
              <a:latin typeface="ＭＳ ゴシック" pitchFamily="49" charset="-128"/>
              <a:ea typeface="ＭＳ ゴシック" pitchFamily="49" charset="-128"/>
            </a:endParaRPr>
          </a:p>
          <a:p>
            <a:pPr>
              <a:lnSpc>
                <a:spcPct val="80000"/>
              </a:lnSpc>
              <a:buFont typeface="Wingdings" pitchFamily="2" charset="2"/>
              <a:buNone/>
            </a:pPr>
            <a:endParaRPr lang="en-US" altLang="ja-JP" sz="2800" b="1" dirty="0">
              <a:latin typeface="ＭＳ ゴシック" pitchFamily="49" charset="-128"/>
              <a:ea typeface="ＭＳ ゴシック" pitchFamily="49" charset="-128"/>
            </a:endParaRPr>
          </a:p>
          <a:p>
            <a:pPr>
              <a:lnSpc>
                <a:spcPct val="80000"/>
              </a:lnSpc>
              <a:buFont typeface="Wingdings" pitchFamily="2" charset="2"/>
              <a:buNone/>
            </a:pPr>
            <a:r>
              <a:rPr lang="en-US" altLang="ja-JP" sz="2800" b="1" dirty="0">
                <a:latin typeface="ＭＳ ゴシック" pitchFamily="49" charset="-128"/>
                <a:ea typeface="ＭＳ ゴシック" pitchFamily="49" charset="-128"/>
              </a:rPr>
              <a:t>【</a:t>
            </a:r>
            <a:r>
              <a:rPr lang="ja-JP" altLang="en-US" sz="2800" b="1" dirty="0">
                <a:latin typeface="ＭＳ ゴシック" pitchFamily="49" charset="-128"/>
                <a:ea typeface="ＭＳ ゴシック" pitchFamily="49" charset="-128"/>
              </a:rPr>
              <a:t>実施期間</a:t>
            </a:r>
            <a:r>
              <a:rPr lang="en-US" altLang="ja-JP" sz="2800" b="1" dirty="0">
                <a:latin typeface="ＭＳ ゴシック" pitchFamily="49" charset="-128"/>
                <a:ea typeface="ＭＳ ゴシック" pitchFamily="49" charset="-128"/>
              </a:rPr>
              <a:t>】</a:t>
            </a:r>
          </a:p>
          <a:p>
            <a:pPr>
              <a:lnSpc>
                <a:spcPct val="80000"/>
              </a:lnSpc>
              <a:buFont typeface="Wingdings" pitchFamily="2" charset="2"/>
              <a:buNone/>
            </a:pPr>
            <a:r>
              <a:rPr lang="en-US" altLang="ja-JP" sz="2800" b="1" dirty="0" smtClean="0">
                <a:latin typeface="ＭＳ ゴシック" pitchFamily="49" charset="-128"/>
                <a:ea typeface="ＭＳ ゴシック" pitchFamily="49" charset="-128"/>
              </a:rPr>
              <a:t>  7</a:t>
            </a:r>
            <a:r>
              <a:rPr lang="ja-JP" altLang="en-US" sz="2800" b="1" dirty="0">
                <a:latin typeface="ＭＳ ゴシック" pitchFamily="49" charset="-128"/>
                <a:ea typeface="ＭＳ ゴシック" pitchFamily="49" charset="-128"/>
              </a:rPr>
              <a:t>月</a:t>
            </a:r>
            <a:r>
              <a:rPr lang="en-US" altLang="ja-JP" sz="2800" b="1" dirty="0">
                <a:latin typeface="ＭＳ ゴシック" pitchFamily="49" charset="-128"/>
                <a:ea typeface="ＭＳ ゴシック" pitchFamily="49" charset="-128"/>
              </a:rPr>
              <a:t>25</a:t>
            </a:r>
            <a:r>
              <a:rPr lang="ja-JP" altLang="en-US" sz="2800" b="1" dirty="0">
                <a:latin typeface="ＭＳ ゴシック" pitchFamily="49" charset="-128"/>
                <a:ea typeface="ＭＳ ゴシック" pitchFamily="49" charset="-128"/>
              </a:rPr>
              <a:t>日から開始。現在も調査活動実施中。</a:t>
            </a:r>
            <a:endParaRPr lang="en-US" altLang="ja-JP" sz="2800" b="1" dirty="0">
              <a:latin typeface="ＭＳ ゴシック" pitchFamily="49" charset="-128"/>
              <a:ea typeface="ＭＳ ゴシック" pitchFamily="49" charset="-128"/>
            </a:endParaRPr>
          </a:p>
          <a:p>
            <a:pPr>
              <a:lnSpc>
                <a:spcPct val="80000"/>
              </a:lnSpc>
              <a:buFont typeface="Wingdings" pitchFamily="2" charset="2"/>
              <a:buNone/>
            </a:pPr>
            <a:r>
              <a:rPr lang="en-US" altLang="ja-JP" sz="2800" b="1" dirty="0">
                <a:latin typeface="ＭＳ ゴシック" pitchFamily="49" charset="-128"/>
                <a:ea typeface="ＭＳ ゴシック" pitchFamily="49" charset="-128"/>
              </a:rPr>
              <a:t>    </a:t>
            </a:r>
          </a:p>
          <a:p>
            <a:pPr>
              <a:lnSpc>
                <a:spcPct val="80000"/>
              </a:lnSpc>
              <a:buFont typeface="Wingdings" pitchFamily="2" charset="2"/>
              <a:buNone/>
            </a:pPr>
            <a:r>
              <a:rPr lang="en-US" altLang="ja-JP" sz="2800" b="1" dirty="0">
                <a:latin typeface="ＭＳ ゴシック" pitchFamily="49" charset="-128"/>
                <a:ea typeface="ＭＳ ゴシック" pitchFamily="49" charset="-128"/>
              </a:rPr>
              <a:t>【</a:t>
            </a:r>
            <a:r>
              <a:rPr lang="ja-JP" altLang="en-US" sz="2800" b="1" dirty="0">
                <a:latin typeface="ＭＳ ゴシック" pitchFamily="49" charset="-128"/>
                <a:ea typeface="ＭＳ ゴシック" pitchFamily="49" charset="-128"/>
              </a:rPr>
              <a:t>調査方法</a:t>
            </a:r>
            <a:r>
              <a:rPr lang="en-US" altLang="ja-JP" sz="2800" b="1" dirty="0">
                <a:latin typeface="ＭＳ ゴシック" pitchFamily="49" charset="-128"/>
                <a:ea typeface="ＭＳ ゴシック" pitchFamily="49" charset="-128"/>
              </a:rPr>
              <a:t>】</a:t>
            </a:r>
          </a:p>
          <a:p>
            <a:pPr>
              <a:lnSpc>
                <a:spcPct val="80000"/>
              </a:lnSpc>
              <a:buFont typeface="Wingdings" pitchFamily="2" charset="2"/>
              <a:buNone/>
            </a:pPr>
            <a:r>
              <a:rPr lang="ja-JP" altLang="en-US" sz="2800" b="1" dirty="0" smtClean="0">
                <a:latin typeface="ＭＳ ゴシック" pitchFamily="49" charset="-128"/>
                <a:ea typeface="ＭＳ ゴシック" pitchFamily="49" charset="-128"/>
              </a:rPr>
              <a:t>  面接</a:t>
            </a:r>
            <a:r>
              <a:rPr lang="ja-JP" altLang="en-US" sz="2800" b="1" dirty="0">
                <a:latin typeface="ＭＳ ゴシック" pitchFamily="49" charset="-128"/>
                <a:ea typeface="ＭＳ ゴシック" pitchFamily="49" charset="-128"/>
              </a:rPr>
              <a:t>調査法</a:t>
            </a:r>
            <a:endParaRPr lang="en-US" altLang="ja-JP" sz="2800" b="1" dirty="0">
              <a:latin typeface="ＭＳ ゴシック" pitchFamily="49" charset="-128"/>
              <a:ea typeface="ＭＳ ゴシック" pitchFamily="49" charset="-128"/>
            </a:endParaRPr>
          </a:p>
          <a:p>
            <a:pPr>
              <a:lnSpc>
                <a:spcPct val="80000"/>
              </a:lnSpc>
              <a:buFont typeface="Wingdings" pitchFamily="2" charset="2"/>
              <a:buNone/>
            </a:pPr>
            <a:endParaRPr lang="en-US" altLang="ja-JP" sz="2400" dirty="0">
              <a:latin typeface="HGSｺﾞｼｯｸE" pitchFamily="50" charset="-128"/>
              <a:ea typeface="HGSｺﾞｼｯｸE" pitchFamily="50" charset="-128"/>
            </a:endParaRPr>
          </a:p>
          <a:p>
            <a:endParaRPr lang="en-US" altLang="ja-JP" sz="1600" dirty="0">
              <a:latin typeface="HGSｺﾞｼｯｸE" pitchFamily="50" charset="-128"/>
              <a:ea typeface="HGSｺﾞｼｯｸE" pitchFamily="50" charset="-128"/>
            </a:endParaRPr>
          </a:p>
          <a:p>
            <a:endParaRPr lang="ja-JP" altLang="en-US" sz="2400" dirty="0"/>
          </a:p>
        </p:txBody>
      </p:sp>
      <p:pic>
        <p:nvPicPr>
          <p:cNvPr id="30722" name="図 3" descr="ハートと手.jpg"/>
          <p:cNvPicPr>
            <a:picLocks noChangeAspect="1"/>
          </p:cNvPicPr>
          <p:nvPr/>
        </p:nvPicPr>
        <p:blipFill>
          <a:blip r:embed="rId3"/>
          <a:srcRect/>
          <a:stretch>
            <a:fillRect/>
          </a:stretch>
        </p:blipFill>
        <p:spPr bwMode="auto">
          <a:xfrm>
            <a:off x="7740650" y="115888"/>
            <a:ext cx="968375" cy="688975"/>
          </a:xfrm>
          <a:prstGeom prst="rect">
            <a:avLst/>
          </a:prstGeom>
          <a:noFill/>
          <a:ln w="9525">
            <a:noFill/>
            <a:miter lim="800000"/>
            <a:headEnd/>
            <a:tailEnd/>
          </a:ln>
        </p:spPr>
      </p:pic>
      <p:sp>
        <p:nvSpPr>
          <p:cNvPr id="30723" name="テキスト ボックス 8"/>
          <p:cNvSpPr txBox="1">
            <a:spLocks noChangeArrowheads="1"/>
          </p:cNvSpPr>
          <p:nvPr/>
        </p:nvSpPr>
        <p:spPr bwMode="auto">
          <a:xfrm>
            <a:off x="467544" y="1412776"/>
            <a:ext cx="3671887" cy="461963"/>
          </a:xfrm>
          <a:prstGeom prst="rect">
            <a:avLst/>
          </a:prstGeom>
          <a:noFill/>
          <a:ln w="9525">
            <a:noFill/>
            <a:miter lim="800000"/>
            <a:headEnd/>
            <a:tailEnd/>
          </a:ln>
        </p:spPr>
        <p:txBody>
          <a:bodyPr>
            <a:spAutoFit/>
          </a:bodyPr>
          <a:lstStyle/>
          <a:p>
            <a:r>
              <a:rPr lang="en-US" altLang="ja-JP" sz="2400" b="1" dirty="0" smtClean="0"/>
              <a:t>《</a:t>
            </a:r>
            <a:r>
              <a:rPr lang="ja-JP" altLang="en-US" sz="2400" b="1" dirty="0" smtClean="0"/>
              <a:t>調査概要</a:t>
            </a:r>
            <a:r>
              <a:rPr lang="en-US" altLang="ja-JP" sz="2400" b="1" dirty="0" smtClean="0"/>
              <a:t>》</a:t>
            </a:r>
            <a:endParaRPr lang="ja-JP" altLang="en-US" sz="2400" b="1" dirty="0"/>
          </a:p>
        </p:txBody>
      </p:sp>
      <p:pic>
        <p:nvPicPr>
          <p:cNvPr id="8" name="図 7" descr="ホットクラブ.bmp"/>
          <p:cNvPicPr>
            <a:picLocks noChangeAspect="1"/>
          </p:cNvPicPr>
          <p:nvPr/>
        </p:nvPicPr>
        <p:blipFill>
          <a:blip r:embed="rId4"/>
          <a:srcRect/>
          <a:stretch>
            <a:fillRect/>
          </a:stretch>
        </p:blipFill>
        <p:spPr bwMode="auto">
          <a:xfrm>
            <a:off x="5508104" y="4509120"/>
            <a:ext cx="3240360" cy="2243326"/>
          </a:xfrm>
          <a:prstGeom prst="rect">
            <a:avLst/>
          </a:prstGeom>
          <a:noFill/>
          <a:ln w="9525">
            <a:noFill/>
            <a:miter lim="800000"/>
            <a:headEnd/>
            <a:tailEnd/>
          </a:ln>
        </p:spPr>
      </p:pic>
    </p:spTree>
  </p:cSld>
  <p:clrMapOvr>
    <a:masterClrMapping/>
  </p:clrMapOvr>
  <p:transition advTm="1996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都市部.bmp"/>
          <p:cNvPicPr>
            <a:picLocks noGrp="1" noChangeAspect="1"/>
          </p:cNvPicPr>
          <p:nvPr>
            <p:ph idx="1"/>
          </p:nvPr>
        </p:nvPicPr>
        <p:blipFill>
          <a:blip r:embed="rId3"/>
          <a:stretch>
            <a:fillRect/>
          </a:stretch>
        </p:blipFill>
        <p:spPr>
          <a:xfrm>
            <a:off x="611188" y="908050"/>
            <a:ext cx="7310437" cy="5445125"/>
          </a:xfrm>
          <a:solidFill>
            <a:schemeClr val="accent3">
              <a:lumMod val="40000"/>
              <a:lumOff val="60000"/>
            </a:schemeClr>
          </a:solidFill>
        </p:spPr>
      </p:pic>
      <p:sp>
        <p:nvSpPr>
          <p:cNvPr id="5" name="円形吹き出し 4"/>
          <p:cNvSpPr/>
          <p:nvPr/>
        </p:nvSpPr>
        <p:spPr>
          <a:xfrm>
            <a:off x="4644008" y="2924943"/>
            <a:ext cx="288032" cy="290289"/>
          </a:xfrm>
          <a:prstGeom prst="wedgeEllipseCallout">
            <a:avLst>
              <a:gd name="adj1" fmla="val -24008"/>
              <a:gd name="adj2" fmla="val 72024"/>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ｒ</a:t>
            </a:r>
            <a:endPar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6" name="円形吹き出し 5"/>
          <p:cNvSpPr/>
          <p:nvPr/>
        </p:nvSpPr>
        <p:spPr>
          <a:xfrm>
            <a:off x="4932040" y="2636911"/>
            <a:ext cx="288032" cy="290289"/>
          </a:xfrm>
          <a:prstGeom prst="wedgeEllipseCallout">
            <a:avLst>
              <a:gd name="adj1" fmla="val -39247"/>
              <a:gd name="adj2" fmla="val 81548"/>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ｓ</a:t>
            </a:r>
          </a:p>
        </p:txBody>
      </p:sp>
      <p:sp>
        <p:nvSpPr>
          <p:cNvPr id="7" name="円形吹き出し 6"/>
          <p:cNvSpPr/>
          <p:nvPr/>
        </p:nvSpPr>
        <p:spPr>
          <a:xfrm>
            <a:off x="4283968" y="2204863"/>
            <a:ext cx="288032" cy="290289"/>
          </a:xfrm>
          <a:prstGeom prst="wedgeEllipseCallout">
            <a:avLst>
              <a:gd name="adj1" fmla="val 13030"/>
              <a:gd name="adj2" fmla="val 87051"/>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ｔ</a:t>
            </a:r>
            <a:endPar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8" name="円形吹き出し 7"/>
          <p:cNvSpPr/>
          <p:nvPr/>
        </p:nvSpPr>
        <p:spPr>
          <a:xfrm>
            <a:off x="5868144" y="2780927"/>
            <a:ext cx="288032" cy="290289"/>
          </a:xfrm>
          <a:prstGeom prst="wedgeEllipseCallout">
            <a:avLst>
              <a:gd name="adj1" fmla="val -15753"/>
              <a:gd name="adj2" fmla="val 87897"/>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u</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9" name="円形吹き出し 8"/>
          <p:cNvSpPr/>
          <p:nvPr/>
        </p:nvSpPr>
        <p:spPr>
          <a:xfrm>
            <a:off x="4211960" y="3428999"/>
            <a:ext cx="288032" cy="290289"/>
          </a:xfrm>
          <a:prstGeom prst="wedgeEllipseCallout">
            <a:avLst>
              <a:gd name="adj1" fmla="val 20437"/>
              <a:gd name="adj2" fmla="val 72024"/>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v</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10" name="円形吹き出し 9"/>
          <p:cNvSpPr/>
          <p:nvPr/>
        </p:nvSpPr>
        <p:spPr>
          <a:xfrm>
            <a:off x="3851920" y="2492895"/>
            <a:ext cx="288032" cy="290289"/>
          </a:xfrm>
          <a:prstGeom prst="wedgeEllipseCallout">
            <a:avLst>
              <a:gd name="adj1" fmla="val 26787"/>
              <a:gd name="adj2" fmla="val 75199"/>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w</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11" name="円形吹き出し 10"/>
          <p:cNvSpPr/>
          <p:nvPr/>
        </p:nvSpPr>
        <p:spPr>
          <a:xfrm>
            <a:off x="4355976" y="1628799"/>
            <a:ext cx="288032" cy="290289"/>
          </a:xfrm>
          <a:prstGeom prst="wedgeEllipseCallout">
            <a:avLst>
              <a:gd name="adj1" fmla="val -1785"/>
              <a:gd name="adj2" fmla="val 87897"/>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x</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12" name="円形吹き出し 11"/>
          <p:cNvSpPr/>
          <p:nvPr/>
        </p:nvSpPr>
        <p:spPr>
          <a:xfrm>
            <a:off x="4716016" y="3428999"/>
            <a:ext cx="288032" cy="290289"/>
          </a:xfrm>
          <a:prstGeom prst="wedgeEllipseCallout">
            <a:avLst>
              <a:gd name="adj1" fmla="val -43056"/>
              <a:gd name="adj2" fmla="val 78373"/>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y</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13" name="円形吹き出し 12"/>
          <p:cNvSpPr/>
          <p:nvPr/>
        </p:nvSpPr>
        <p:spPr>
          <a:xfrm>
            <a:off x="3563888" y="3068959"/>
            <a:ext cx="288032" cy="290289"/>
          </a:xfrm>
          <a:prstGeom prst="wedgeEllipseCallout">
            <a:avLst>
              <a:gd name="adj1" fmla="val 36311"/>
              <a:gd name="adj2" fmla="val 68849"/>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A</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15" name="円形吹き出し 14"/>
          <p:cNvSpPr/>
          <p:nvPr/>
        </p:nvSpPr>
        <p:spPr>
          <a:xfrm>
            <a:off x="4860032" y="1772817"/>
            <a:ext cx="360040" cy="289724"/>
          </a:xfrm>
          <a:prstGeom prst="wedgeEllipseCallout">
            <a:avLst>
              <a:gd name="adj1" fmla="val -12438"/>
              <a:gd name="adj2" fmla="val 99539"/>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z</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16" name="円形吹き出し 15"/>
          <p:cNvSpPr/>
          <p:nvPr/>
        </p:nvSpPr>
        <p:spPr>
          <a:xfrm>
            <a:off x="4788024" y="1412777"/>
            <a:ext cx="288032" cy="289724"/>
          </a:xfrm>
          <a:prstGeom prst="wedgeEllipseCallout">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a</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17" name="円形吹き出し 16"/>
          <p:cNvSpPr/>
          <p:nvPr/>
        </p:nvSpPr>
        <p:spPr>
          <a:xfrm>
            <a:off x="4932040" y="2204863"/>
            <a:ext cx="288032" cy="217717"/>
          </a:xfrm>
          <a:prstGeom prst="wedgeEllipseCallout">
            <a:avLst>
              <a:gd name="adj1" fmla="val -75860"/>
              <a:gd name="adj2" fmla="val -80359"/>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b</a:t>
            </a:r>
            <a:endParaRPr lang="ja-JP" altLang="en-US" dirty="0">
              <a:solidFill>
                <a:schemeClr val="accent2">
                  <a:lumMod val="50000"/>
                </a:schemeClr>
              </a:solidFill>
              <a:latin typeface="BatangChe" pitchFamily="49" charset="-127"/>
              <a:ea typeface="BatangChe" pitchFamily="49" charset="-127"/>
            </a:endParaRPr>
          </a:p>
        </p:txBody>
      </p:sp>
      <p:sp>
        <p:nvSpPr>
          <p:cNvPr id="18" name="円形吹き出し 17"/>
          <p:cNvSpPr/>
          <p:nvPr/>
        </p:nvSpPr>
        <p:spPr>
          <a:xfrm>
            <a:off x="5436096" y="1844823"/>
            <a:ext cx="360040" cy="288033"/>
          </a:xfrm>
          <a:prstGeom prst="wedgeEllipseCallout">
            <a:avLst>
              <a:gd name="adj1" fmla="val -43055"/>
              <a:gd name="adj2" fmla="val 75199"/>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c</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19" name="円形吹き出し 18"/>
          <p:cNvSpPr/>
          <p:nvPr/>
        </p:nvSpPr>
        <p:spPr>
          <a:xfrm>
            <a:off x="4716016" y="2420887"/>
            <a:ext cx="288032" cy="217717"/>
          </a:xfrm>
          <a:prstGeom prst="wedgeEllipseCallout">
            <a:avLst>
              <a:gd name="adj1" fmla="val -81472"/>
              <a:gd name="adj2" fmla="val 38720"/>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err="1">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d</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20" name="円形吹き出し 19"/>
          <p:cNvSpPr/>
          <p:nvPr/>
        </p:nvSpPr>
        <p:spPr>
          <a:xfrm>
            <a:off x="5436096" y="2852935"/>
            <a:ext cx="288032" cy="290289"/>
          </a:xfrm>
          <a:prstGeom prst="wedgeEllipseCallout">
            <a:avLst>
              <a:gd name="adj1" fmla="val -44613"/>
              <a:gd name="adj2" fmla="val 73201"/>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e</a:t>
            </a:r>
          </a:p>
        </p:txBody>
      </p:sp>
      <p:sp>
        <p:nvSpPr>
          <p:cNvPr id="21" name="円形吹き出し 20"/>
          <p:cNvSpPr/>
          <p:nvPr/>
        </p:nvSpPr>
        <p:spPr>
          <a:xfrm>
            <a:off x="5868144" y="3356991"/>
            <a:ext cx="288032" cy="217717"/>
          </a:xfrm>
          <a:prstGeom prst="wedgeEllipseCallout">
            <a:avLst>
              <a:gd name="adj1" fmla="val -52223"/>
              <a:gd name="adj2" fmla="val -69480"/>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err="1">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f</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22" name="円形吹き出し 21"/>
          <p:cNvSpPr/>
          <p:nvPr/>
        </p:nvSpPr>
        <p:spPr>
          <a:xfrm>
            <a:off x="4355976" y="2708919"/>
            <a:ext cx="216024" cy="290289"/>
          </a:xfrm>
          <a:prstGeom prst="wedgeEllipseCallout">
            <a:avLst>
              <a:gd name="adj1" fmla="val 71910"/>
              <a:gd name="adj2" fmla="val 80336"/>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g</a:t>
            </a:r>
          </a:p>
        </p:txBody>
      </p:sp>
      <p:sp>
        <p:nvSpPr>
          <p:cNvPr id="23" name="円形吹き出し 22"/>
          <p:cNvSpPr/>
          <p:nvPr/>
        </p:nvSpPr>
        <p:spPr>
          <a:xfrm>
            <a:off x="4211960" y="2996951"/>
            <a:ext cx="288032" cy="217717"/>
          </a:xfrm>
          <a:prstGeom prst="wedgeEllipseCallout">
            <a:avLst>
              <a:gd name="adj1" fmla="val 82610"/>
              <a:gd name="adj2" fmla="val 72012"/>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h</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24" name="円形吹き出し 23"/>
          <p:cNvSpPr/>
          <p:nvPr/>
        </p:nvSpPr>
        <p:spPr>
          <a:xfrm>
            <a:off x="4499992" y="3284983"/>
            <a:ext cx="216024" cy="290289"/>
          </a:xfrm>
          <a:prstGeom prst="wedgeEllipseCallout">
            <a:avLst>
              <a:gd name="adj1" fmla="val -51748"/>
              <a:gd name="adj2" fmla="val -81370"/>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err="1">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i</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25" name="円形吹き出し 24"/>
          <p:cNvSpPr/>
          <p:nvPr/>
        </p:nvSpPr>
        <p:spPr>
          <a:xfrm>
            <a:off x="4067944" y="3284983"/>
            <a:ext cx="288032" cy="217717"/>
          </a:xfrm>
          <a:prstGeom prst="wedgeEllipseCallout">
            <a:avLst>
              <a:gd name="adj1" fmla="val 98068"/>
              <a:gd name="adj2" fmla="val 5428"/>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j</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26" name="円形吹き出し 25"/>
          <p:cNvSpPr/>
          <p:nvPr/>
        </p:nvSpPr>
        <p:spPr>
          <a:xfrm>
            <a:off x="3995936" y="2060847"/>
            <a:ext cx="288032" cy="217717"/>
          </a:xfrm>
          <a:prstGeom prst="wedgeEllipseCallout">
            <a:avLst>
              <a:gd name="adj1" fmla="val 50507"/>
              <a:gd name="adj2" fmla="val 81524"/>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k</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27" name="円形吹き出し 26"/>
          <p:cNvSpPr/>
          <p:nvPr/>
        </p:nvSpPr>
        <p:spPr>
          <a:xfrm>
            <a:off x="3419872" y="3284983"/>
            <a:ext cx="288032" cy="217717"/>
          </a:xfrm>
          <a:prstGeom prst="wedgeEllipseCallout">
            <a:avLst>
              <a:gd name="adj1" fmla="val 47654"/>
              <a:gd name="adj2" fmla="val 95792"/>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l</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29" name="円形吹き出し 28"/>
          <p:cNvSpPr/>
          <p:nvPr/>
        </p:nvSpPr>
        <p:spPr>
          <a:xfrm>
            <a:off x="3851920" y="3573015"/>
            <a:ext cx="288032" cy="217717"/>
          </a:xfrm>
          <a:prstGeom prst="wedgeEllipseCallout">
            <a:avLst>
              <a:gd name="adj1" fmla="val -56503"/>
              <a:gd name="adj2" fmla="val -80181"/>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m</a:t>
            </a:r>
          </a:p>
        </p:txBody>
      </p:sp>
      <p:sp>
        <p:nvSpPr>
          <p:cNvPr id="30" name="円形吹き出し 29"/>
          <p:cNvSpPr/>
          <p:nvPr/>
        </p:nvSpPr>
        <p:spPr>
          <a:xfrm>
            <a:off x="5148064" y="4221087"/>
            <a:ext cx="288032" cy="288033"/>
          </a:xfrm>
          <a:prstGeom prst="wedgeEllipseCallout">
            <a:avLst>
              <a:gd name="adj1" fmla="val -33912"/>
              <a:gd name="adj2" fmla="val -94449"/>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n</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31" name="円形吹き出し 30"/>
          <p:cNvSpPr/>
          <p:nvPr/>
        </p:nvSpPr>
        <p:spPr>
          <a:xfrm>
            <a:off x="5292080" y="3861047"/>
            <a:ext cx="216024" cy="217717"/>
          </a:xfrm>
          <a:prstGeom prst="wedgeEllipseCallout">
            <a:avLst>
              <a:gd name="adj1" fmla="val -44613"/>
              <a:gd name="adj2" fmla="val 72012"/>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o</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32" name="円形吹き出し 31"/>
          <p:cNvSpPr/>
          <p:nvPr/>
        </p:nvSpPr>
        <p:spPr>
          <a:xfrm>
            <a:off x="5508104" y="4221087"/>
            <a:ext cx="288032" cy="288033"/>
          </a:xfrm>
          <a:prstGeom prst="wedgeEllipseCallout">
            <a:avLst>
              <a:gd name="adj1" fmla="val -54125"/>
              <a:gd name="adj2" fmla="val -84937"/>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p</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33" name="円形吹き出し 32"/>
          <p:cNvSpPr/>
          <p:nvPr/>
        </p:nvSpPr>
        <p:spPr>
          <a:xfrm>
            <a:off x="4860032" y="3717031"/>
            <a:ext cx="288032" cy="288033"/>
          </a:xfrm>
          <a:prstGeom prst="wedgeEllipseCallout">
            <a:avLst>
              <a:gd name="adj1" fmla="val 107580"/>
              <a:gd name="adj2" fmla="val -23109"/>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rPr>
              <a:t>q</a:t>
            </a:r>
            <a:endParaRPr lang="ja-JP" altLang="en-US" b="1" dirty="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latin typeface="BatangChe" pitchFamily="49" charset="-127"/>
              <a:ea typeface="BatangChe" pitchFamily="49" charset="-127"/>
            </a:endParaRPr>
          </a:p>
        </p:txBody>
      </p:sp>
      <p:sp>
        <p:nvSpPr>
          <p:cNvPr id="32797" name="テキスト ボックス 34"/>
          <p:cNvSpPr txBox="1">
            <a:spLocks noChangeArrowheads="1"/>
          </p:cNvSpPr>
          <p:nvPr/>
        </p:nvSpPr>
        <p:spPr bwMode="auto">
          <a:xfrm>
            <a:off x="6443663" y="1268413"/>
            <a:ext cx="2376487" cy="2632075"/>
          </a:xfrm>
          <a:prstGeom prst="rect">
            <a:avLst/>
          </a:prstGeom>
          <a:solidFill>
            <a:schemeClr val="bg1">
              <a:alpha val="72940"/>
            </a:schemeClr>
          </a:solidFill>
          <a:ln w="9525">
            <a:noFill/>
            <a:miter lim="800000"/>
            <a:headEnd/>
            <a:tailEnd/>
          </a:ln>
        </p:spPr>
        <p:txBody>
          <a:bodyPr>
            <a:spAutoFit/>
          </a:bodyPr>
          <a:lstStyle/>
          <a:p>
            <a:pPr>
              <a:lnSpc>
                <a:spcPts val="1800"/>
              </a:lnSpc>
            </a:pPr>
            <a:r>
              <a:rPr lang="ja-JP" altLang="en-US" sz="1400">
                <a:solidFill>
                  <a:srgbClr val="002060"/>
                </a:solidFill>
                <a:latin typeface="HGP創英ﾌﾟﾚｾﾞﾝｽEB"/>
                <a:ea typeface="HGP創英ﾌﾟﾚｾﾞﾝｽEB"/>
                <a:cs typeface="HGP創英ﾌﾟﾚｾﾞﾝｽEB"/>
              </a:rPr>
              <a:t>ｒ　かたりば朋　　</a:t>
            </a:r>
            <a:endParaRPr lang="en-US" altLang="ja-JP" sz="1400">
              <a:solidFill>
                <a:srgbClr val="002060"/>
              </a:solidFill>
              <a:latin typeface="HGP創英ﾌﾟﾚｾﾞﾝｽEB"/>
              <a:ea typeface="HGP創英ﾌﾟﾚｾﾞﾝｽEB"/>
              <a:cs typeface="HGP創英ﾌﾟﾚｾﾞﾝｽEB"/>
            </a:endParaRPr>
          </a:p>
          <a:p>
            <a:pPr>
              <a:lnSpc>
                <a:spcPts val="1800"/>
              </a:lnSpc>
            </a:pPr>
            <a:r>
              <a:rPr lang="ja-JP" altLang="en-US" sz="1400">
                <a:solidFill>
                  <a:srgbClr val="002060"/>
                </a:solidFill>
                <a:latin typeface="HGP創英ﾌﾟﾚｾﾞﾝｽEB"/>
                <a:ea typeface="HGP創英ﾌﾟﾚｾﾞﾝｽEB"/>
                <a:cs typeface="HGP創英ﾌﾟﾚｾﾞﾝｽEB"/>
              </a:rPr>
              <a:t>ｓ　綾小路の蟻</a:t>
            </a:r>
            <a:endParaRPr lang="en-US" altLang="ja-JP" sz="1400">
              <a:solidFill>
                <a:srgbClr val="002060"/>
              </a:solidFill>
              <a:latin typeface="HGP創英ﾌﾟﾚｾﾞﾝｽEB"/>
              <a:ea typeface="HGP創英ﾌﾟﾚｾﾞﾝｽEB"/>
              <a:cs typeface="HGP創英ﾌﾟﾚｾﾞﾝｽEB"/>
            </a:endParaRPr>
          </a:p>
          <a:p>
            <a:pPr>
              <a:lnSpc>
                <a:spcPts val="1800"/>
              </a:lnSpc>
            </a:pPr>
            <a:r>
              <a:rPr lang="ja-JP" altLang="en-US" sz="1400">
                <a:solidFill>
                  <a:srgbClr val="002060"/>
                </a:solidFill>
                <a:latin typeface="HGP創英ﾌﾟﾚｾﾞﾝｽEB"/>
                <a:ea typeface="HGP創英ﾌﾟﾚｾﾞﾝｽEB"/>
                <a:cs typeface="HGP創英ﾌﾟﾚｾﾞﾝｽEB"/>
              </a:rPr>
              <a:t>ｔ　おしゃべりサロン</a:t>
            </a:r>
            <a:endParaRPr lang="en-US" altLang="ja-JP" sz="1400">
              <a:solidFill>
                <a:srgbClr val="002060"/>
              </a:solidFill>
              <a:latin typeface="HGP創英ﾌﾟﾚｾﾞﾝｽEB"/>
              <a:ea typeface="HGP創英ﾌﾟﾚｾﾞﾝｽEB"/>
              <a:cs typeface="HGP創英ﾌﾟﾚｾﾞﾝｽEB"/>
            </a:endParaRPr>
          </a:p>
          <a:p>
            <a:pPr>
              <a:lnSpc>
                <a:spcPts val="1800"/>
              </a:lnSpc>
            </a:pPr>
            <a:r>
              <a:rPr lang="en-US" altLang="ja-JP" sz="1400">
                <a:solidFill>
                  <a:srgbClr val="002060"/>
                </a:solidFill>
                <a:latin typeface="HGP創英ﾌﾟﾚｾﾞﾝｽEB"/>
                <a:ea typeface="HGP創英ﾌﾟﾚｾﾞﾝｽEB"/>
                <a:cs typeface="HGP創英ﾌﾟﾚｾﾞﾝｽEB"/>
              </a:rPr>
              <a:t>u</a:t>
            </a:r>
            <a:r>
              <a:rPr lang="ja-JP" altLang="en-US" sz="1400">
                <a:solidFill>
                  <a:srgbClr val="002060"/>
                </a:solidFill>
                <a:latin typeface="HGP創英ﾌﾟﾚｾﾞﾝｽEB"/>
                <a:ea typeface="HGP創英ﾌﾟﾚｾﾞﾝｽEB"/>
                <a:cs typeface="HGP創英ﾌﾟﾚｾﾞﾝｽEB"/>
              </a:rPr>
              <a:t>　のびのび＠もーにんぐ</a:t>
            </a:r>
            <a:endParaRPr lang="en-US" altLang="ja-JP" sz="1400">
              <a:solidFill>
                <a:srgbClr val="002060"/>
              </a:solidFill>
              <a:latin typeface="HGP創英ﾌﾟﾚｾﾞﾝｽEB"/>
              <a:ea typeface="HGP創英ﾌﾟﾚｾﾞﾝｽEB"/>
              <a:cs typeface="HGP創英ﾌﾟﾚｾﾞﾝｽEB"/>
            </a:endParaRPr>
          </a:p>
          <a:p>
            <a:pPr>
              <a:lnSpc>
                <a:spcPts val="1800"/>
              </a:lnSpc>
            </a:pPr>
            <a:r>
              <a:rPr lang="en-US" altLang="ja-JP" sz="1400">
                <a:solidFill>
                  <a:srgbClr val="002060"/>
                </a:solidFill>
                <a:latin typeface="HGP創英ﾌﾟﾚｾﾞﾝｽEB"/>
                <a:ea typeface="HGP創英ﾌﾟﾚｾﾞﾝｽEB"/>
                <a:cs typeface="HGP創英ﾌﾟﾚｾﾞﾝｽEB"/>
              </a:rPr>
              <a:t>v</a:t>
            </a:r>
            <a:r>
              <a:rPr lang="ja-JP" altLang="en-US" sz="1400">
                <a:solidFill>
                  <a:srgbClr val="002060"/>
                </a:solidFill>
                <a:latin typeface="HGP創英ﾌﾟﾚｾﾞﾝｽEB"/>
                <a:ea typeface="HGP創英ﾌﾟﾚｾﾞﾝｽEB"/>
                <a:cs typeface="HGP創英ﾌﾟﾚｾﾞﾝｽEB"/>
              </a:rPr>
              <a:t>　よっとくりゃーす</a:t>
            </a:r>
            <a:endParaRPr lang="en-US" altLang="ja-JP" sz="1400">
              <a:solidFill>
                <a:srgbClr val="002060"/>
              </a:solidFill>
              <a:latin typeface="HGP創英ﾌﾟﾚｾﾞﾝｽEB"/>
              <a:ea typeface="HGP創英ﾌﾟﾚｾﾞﾝｽEB"/>
              <a:cs typeface="HGP創英ﾌﾟﾚｾﾞﾝｽEB"/>
            </a:endParaRPr>
          </a:p>
          <a:p>
            <a:pPr>
              <a:lnSpc>
                <a:spcPts val="1800"/>
              </a:lnSpc>
            </a:pPr>
            <a:r>
              <a:rPr lang="en-US" altLang="ja-JP" sz="1400">
                <a:solidFill>
                  <a:srgbClr val="002060"/>
                </a:solidFill>
                <a:latin typeface="HGP創英ﾌﾟﾚｾﾞﾝｽEB"/>
                <a:ea typeface="HGP創英ﾌﾟﾚｾﾞﾝｽEB"/>
                <a:cs typeface="HGP創英ﾌﾟﾚｾﾞﾝｽEB"/>
              </a:rPr>
              <a:t>w</a:t>
            </a:r>
            <a:r>
              <a:rPr lang="ja-JP" altLang="en-US" sz="1400">
                <a:solidFill>
                  <a:srgbClr val="002060"/>
                </a:solidFill>
                <a:latin typeface="HGP創英ﾌﾟﾚｾﾞﾝｽEB"/>
                <a:ea typeface="HGP創英ﾌﾟﾚｾﾞﾝｽEB"/>
                <a:cs typeface="HGP創英ﾌﾟﾚｾﾞﾝｽEB"/>
              </a:rPr>
              <a:t>　南太秦ふれあいサンデー    </a:t>
            </a:r>
            <a:endParaRPr lang="en-US" altLang="ja-JP" sz="1400">
              <a:solidFill>
                <a:srgbClr val="002060"/>
              </a:solidFill>
              <a:latin typeface="HGP創英ﾌﾟﾚｾﾞﾝｽEB"/>
              <a:ea typeface="HGP創英ﾌﾟﾚｾﾞﾝｽEB"/>
              <a:cs typeface="HGP創英ﾌﾟﾚｾﾞﾝｽEB"/>
            </a:endParaRPr>
          </a:p>
          <a:p>
            <a:pPr>
              <a:lnSpc>
                <a:spcPts val="1800"/>
              </a:lnSpc>
            </a:pPr>
            <a:r>
              <a:rPr lang="en-US" altLang="ja-JP" sz="1400">
                <a:solidFill>
                  <a:srgbClr val="002060"/>
                </a:solidFill>
                <a:latin typeface="HGP創英ﾌﾟﾚｾﾞﾝｽEB"/>
                <a:ea typeface="HGP創英ﾌﾟﾚｾﾞﾝｽEB"/>
                <a:cs typeface="HGP創英ﾌﾟﾚｾﾞﾝｽEB"/>
              </a:rPr>
              <a:t>    </a:t>
            </a:r>
            <a:r>
              <a:rPr lang="ja-JP" altLang="en-US" sz="1400">
                <a:solidFill>
                  <a:srgbClr val="002060"/>
                </a:solidFill>
                <a:latin typeface="HGP創英ﾌﾟﾚｾﾞﾝｽEB"/>
                <a:ea typeface="HGP創英ﾌﾟﾚｾﾞﾝｽEB"/>
                <a:cs typeface="HGP創英ﾌﾟﾚｾﾞﾝｽEB"/>
              </a:rPr>
              <a:t>モーニングカフェ</a:t>
            </a:r>
            <a:endParaRPr lang="en-US" altLang="ja-JP" sz="1400">
              <a:solidFill>
                <a:srgbClr val="002060"/>
              </a:solidFill>
              <a:latin typeface="HGP創英ﾌﾟﾚｾﾞﾝｽEB"/>
              <a:ea typeface="HGP創英ﾌﾟﾚｾﾞﾝｽEB"/>
              <a:cs typeface="HGP創英ﾌﾟﾚｾﾞﾝｽEB"/>
            </a:endParaRPr>
          </a:p>
          <a:p>
            <a:pPr>
              <a:lnSpc>
                <a:spcPts val="1800"/>
              </a:lnSpc>
            </a:pPr>
            <a:r>
              <a:rPr lang="en-US" altLang="ja-JP" sz="1400">
                <a:solidFill>
                  <a:srgbClr val="002060"/>
                </a:solidFill>
                <a:latin typeface="HGP創英ﾌﾟﾚｾﾞﾝｽEB"/>
                <a:ea typeface="HGP創英ﾌﾟﾚｾﾞﾝｽEB"/>
                <a:cs typeface="HGP創英ﾌﾟﾚｾﾞﾝｽEB"/>
              </a:rPr>
              <a:t>x</a:t>
            </a:r>
            <a:r>
              <a:rPr lang="ja-JP" altLang="en-US" sz="1400">
                <a:solidFill>
                  <a:srgbClr val="002060"/>
                </a:solidFill>
                <a:latin typeface="HGP創英ﾌﾟﾚｾﾞﾝｽEB"/>
                <a:ea typeface="HGP創英ﾌﾟﾚｾﾞﾝｽEB"/>
                <a:cs typeface="HGP創英ﾌﾟﾚｾﾞﾝｽEB"/>
              </a:rPr>
              <a:t>　まちの学び舎ハルハウス</a:t>
            </a:r>
            <a:endParaRPr lang="en-US" altLang="ja-JP" sz="1400">
              <a:solidFill>
                <a:srgbClr val="002060"/>
              </a:solidFill>
              <a:latin typeface="HGP創英ﾌﾟﾚｾﾞﾝｽEB"/>
              <a:ea typeface="HGP創英ﾌﾟﾚｾﾞﾝｽEB"/>
              <a:cs typeface="HGP創英ﾌﾟﾚｾﾞﾝｽEB"/>
            </a:endParaRPr>
          </a:p>
          <a:p>
            <a:pPr>
              <a:lnSpc>
                <a:spcPts val="1800"/>
              </a:lnSpc>
            </a:pPr>
            <a:r>
              <a:rPr lang="en-US" altLang="ja-JP" sz="1400">
                <a:solidFill>
                  <a:srgbClr val="002060"/>
                </a:solidFill>
                <a:latin typeface="HGP創英ﾌﾟﾚｾﾞﾝｽEB"/>
                <a:ea typeface="HGP創英ﾌﾟﾚｾﾞﾝｽEB"/>
                <a:cs typeface="HGP創英ﾌﾟﾚｾﾞﾝｽEB"/>
              </a:rPr>
              <a:t>y</a:t>
            </a:r>
            <a:r>
              <a:rPr lang="ja-JP" altLang="en-US" sz="1400">
                <a:solidFill>
                  <a:srgbClr val="002060"/>
                </a:solidFill>
                <a:latin typeface="HGP創英ﾌﾟﾚｾﾞﾝｽEB"/>
                <a:ea typeface="HGP創英ﾌﾟﾚｾﾞﾝｽEB"/>
                <a:cs typeface="HGP創英ﾌﾟﾚｾﾞﾝｽEB"/>
              </a:rPr>
              <a:t>　カスタくんの町家（おうち）</a:t>
            </a:r>
            <a:endParaRPr lang="en-US" altLang="ja-JP" sz="1400">
              <a:solidFill>
                <a:srgbClr val="002060"/>
              </a:solidFill>
              <a:latin typeface="HGP創英ﾌﾟﾚｾﾞﾝｽEB"/>
              <a:ea typeface="HGP創英ﾌﾟﾚｾﾞﾝｽEB"/>
              <a:cs typeface="HGP創英ﾌﾟﾚｾﾞﾝｽEB"/>
            </a:endParaRPr>
          </a:p>
          <a:p>
            <a:pPr>
              <a:lnSpc>
                <a:spcPts val="1800"/>
              </a:lnSpc>
            </a:pPr>
            <a:r>
              <a:rPr lang="en-US" altLang="ja-JP" sz="1400">
                <a:solidFill>
                  <a:srgbClr val="002060"/>
                </a:solidFill>
                <a:latin typeface="HGP創英ﾌﾟﾚｾﾞﾝｽEB"/>
                <a:ea typeface="HGP創英ﾌﾟﾚｾﾞﾝｽEB"/>
                <a:cs typeface="HGP創英ﾌﾟﾚｾﾞﾝｽEB"/>
              </a:rPr>
              <a:t>z</a:t>
            </a:r>
            <a:r>
              <a:rPr lang="ja-JP" altLang="en-US" sz="1400">
                <a:solidFill>
                  <a:srgbClr val="002060"/>
                </a:solidFill>
                <a:latin typeface="HGP創英ﾌﾟﾚｾﾞﾝｽEB"/>
                <a:ea typeface="HGP創英ﾌﾟﾚｾﾞﾝｽEB"/>
                <a:cs typeface="HGP創英ﾌﾟﾚｾﾞﾝｽEB"/>
              </a:rPr>
              <a:t>　くらしの支援</a:t>
            </a:r>
            <a:r>
              <a:rPr lang="en-US" altLang="ja-JP" sz="1400">
                <a:solidFill>
                  <a:srgbClr val="002060"/>
                </a:solidFill>
                <a:latin typeface="HGP創英ﾌﾟﾚｾﾞﾝｽEB"/>
                <a:ea typeface="HGP創英ﾌﾟﾚｾﾞﾝｽEB"/>
                <a:cs typeface="HGP創英ﾌﾟﾚｾﾞﾝｽEB"/>
              </a:rPr>
              <a:t>network</a:t>
            </a:r>
          </a:p>
          <a:p>
            <a:pPr>
              <a:lnSpc>
                <a:spcPts val="1800"/>
              </a:lnSpc>
            </a:pPr>
            <a:r>
              <a:rPr lang="en-US" altLang="ja-JP" sz="1400">
                <a:solidFill>
                  <a:srgbClr val="002060"/>
                </a:solidFill>
                <a:latin typeface="HGP創英ﾌﾟﾚｾﾞﾝｽEB"/>
                <a:ea typeface="HGP創英ﾌﾟﾚｾﾞﾝｽEB"/>
                <a:cs typeface="HGP創英ﾌﾟﾚｾﾞﾝｽEB"/>
              </a:rPr>
              <a:t>A</a:t>
            </a:r>
            <a:r>
              <a:rPr lang="ja-JP" altLang="en-US" sz="1400">
                <a:solidFill>
                  <a:srgbClr val="002060"/>
                </a:solidFill>
                <a:latin typeface="HGP創英ﾌﾟﾚｾﾞﾝｽEB"/>
                <a:ea typeface="HGP創英ﾌﾟﾚｾﾞﾝｽEB"/>
                <a:cs typeface="HGP創英ﾌﾟﾚｾﾞﾝｽEB"/>
              </a:rPr>
              <a:t>　とねりこの家</a:t>
            </a:r>
            <a:endParaRPr lang="en-US" altLang="ja-JP" sz="1400">
              <a:solidFill>
                <a:srgbClr val="002060"/>
              </a:solidFill>
              <a:latin typeface="HGP創英ﾌﾟﾚｾﾞﾝｽEB"/>
              <a:ea typeface="HGP創英ﾌﾟﾚｾﾞﾝｽEB"/>
              <a:cs typeface="HGP創英ﾌﾟﾚｾﾞﾝｽEB"/>
            </a:endParaRPr>
          </a:p>
        </p:txBody>
      </p:sp>
      <p:sp>
        <p:nvSpPr>
          <p:cNvPr id="32798" name="テキスト ボックス 36"/>
          <p:cNvSpPr txBox="1">
            <a:spLocks noChangeArrowheads="1"/>
          </p:cNvSpPr>
          <p:nvPr/>
        </p:nvSpPr>
        <p:spPr bwMode="auto">
          <a:xfrm>
            <a:off x="250825" y="1196975"/>
            <a:ext cx="2952750" cy="4478338"/>
          </a:xfrm>
          <a:prstGeom prst="rect">
            <a:avLst/>
          </a:prstGeom>
          <a:solidFill>
            <a:schemeClr val="bg1">
              <a:alpha val="72156"/>
            </a:schemeClr>
          </a:solidFill>
          <a:ln w="9525">
            <a:noFill/>
            <a:miter lim="800000"/>
            <a:headEnd/>
            <a:tailEnd/>
          </a:ln>
        </p:spPr>
        <p:txBody>
          <a:bodyPr>
            <a:spAutoFit/>
          </a:bodyPr>
          <a:lstStyle/>
          <a:p>
            <a:pPr>
              <a:lnSpc>
                <a:spcPts val="1800"/>
              </a:lnSpc>
            </a:pPr>
            <a:r>
              <a:rPr lang="en-US" altLang="ja-JP" sz="1400" dirty="0">
                <a:solidFill>
                  <a:srgbClr val="002060"/>
                </a:solidFill>
                <a:latin typeface="HGP創英ﾌﾟﾚｾﾞﾝｽEB"/>
                <a:ea typeface="HGP創英ﾌﾟﾚｾﾞﾝｽEB"/>
                <a:cs typeface="HGP創英ﾌﾟﾚｾﾞﾝｽEB"/>
              </a:rPr>
              <a:t>a</a:t>
            </a:r>
            <a:r>
              <a:rPr lang="ja-JP" altLang="en-US" sz="1400" dirty="0">
                <a:solidFill>
                  <a:srgbClr val="002060"/>
                </a:solidFill>
                <a:latin typeface="HGP創英ﾌﾟﾚｾﾞﾝｽEB"/>
                <a:ea typeface="HGP創英ﾌﾟﾚｾﾞﾝｽEB"/>
                <a:cs typeface="HGP創英ﾌﾟﾚｾﾞﾝｽEB"/>
              </a:rPr>
              <a:t>　ふれあいサロン</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b  </a:t>
            </a:r>
            <a:r>
              <a:rPr lang="ja-JP" altLang="en-US" sz="1400" dirty="0">
                <a:solidFill>
                  <a:srgbClr val="002060"/>
                </a:solidFill>
                <a:latin typeface="HGP創英ﾌﾟﾚｾﾞﾝｽEB"/>
                <a:ea typeface="HGP創英ﾌﾟﾚｾﾞﾝｽEB"/>
                <a:cs typeface="HGP創英ﾌﾟﾚｾﾞﾝｽEB"/>
              </a:rPr>
              <a:t>ふれあいサロン上京</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c  </a:t>
            </a:r>
            <a:r>
              <a:rPr lang="ja-JP" altLang="en-US" sz="1400" dirty="0">
                <a:solidFill>
                  <a:srgbClr val="002060"/>
                </a:solidFill>
                <a:latin typeface="HGP創英ﾌﾟﾚｾﾞﾝｽEB"/>
                <a:ea typeface="HGP創英ﾌﾟﾚｾﾞﾝｽEB"/>
                <a:cs typeface="HGP創英ﾌﾟﾚｾﾞﾝｽEB"/>
              </a:rPr>
              <a:t>ひとりぼっちをなくす会</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d  </a:t>
            </a:r>
            <a:r>
              <a:rPr lang="ja-JP" altLang="en-US" sz="1400" dirty="0">
                <a:solidFill>
                  <a:srgbClr val="002060"/>
                </a:solidFill>
                <a:latin typeface="HGP創英ﾌﾟﾚｾﾞﾝｽEB"/>
                <a:ea typeface="HGP創英ﾌﾟﾚｾﾞﾝｽEB"/>
                <a:cs typeface="HGP創英ﾌﾟﾚｾﾞﾝｽEB"/>
              </a:rPr>
              <a:t>ふれあいいきいきサロン</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e  </a:t>
            </a:r>
            <a:r>
              <a:rPr lang="ja-JP" altLang="en-US" sz="1400" dirty="0">
                <a:solidFill>
                  <a:srgbClr val="002060"/>
                </a:solidFill>
                <a:latin typeface="HGP創英ﾌﾟﾚｾﾞﾝｽEB"/>
                <a:ea typeface="HGP創英ﾌﾟﾚｾﾞﾝｽEB"/>
                <a:cs typeface="HGP創英ﾌﾟﾚｾﾞﾝｽEB"/>
              </a:rPr>
              <a:t>朝あさが</a:t>
            </a:r>
            <a:r>
              <a:rPr lang="ja-JP" altLang="en-US" sz="1400" dirty="0" err="1">
                <a:solidFill>
                  <a:srgbClr val="002060"/>
                </a:solidFill>
                <a:latin typeface="HGP創英ﾌﾟﾚｾﾞﾝｽEB"/>
                <a:ea typeface="HGP創英ﾌﾟﾚｾﾞﾝｽEB"/>
                <a:cs typeface="HGP創英ﾌﾟﾚｾﾞﾝｽEB"/>
              </a:rPr>
              <a:t>ゆ</a:t>
            </a:r>
            <a:r>
              <a:rPr lang="ja-JP" altLang="en-US" sz="1400" dirty="0">
                <a:solidFill>
                  <a:srgbClr val="002060"/>
                </a:solidFill>
                <a:latin typeface="HGP創英ﾌﾟﾚｾﾞﾝｽEB"/>
                <a:ea typeface="HGP創英ﾌﾟﾚｾﾞﾝｽEB"/>
                <a:cs typeface="HGP創英ﾌﾟﾚｾﾞﾝｽEB"/>
              </a:rPr>
              <a:t>粥食べておシャベリ会</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ja-JP" altLang="en-US" sz="1400" dirty="0">
                <a:solidFill>
                  <a:srgbClr val="002060"/>
                </a:solidFill>
                <a:latin typeface="HGP創英ﾌﾟﾚｾﾞﾝｽEB"/>
                <a:ea typeface="HGP創英ﾌﾟﾚｾﾞﾝｽEB"/>
                <a:cs typeface="HGP創英ﾌﾟﾚｾﾞﾝｽEB"/>
              </a:rPr>
              <a:t>ｆ  </a:t>
            </a:r>
            <a:r>
              <a:rPr lang="ja-JP" altLang="en-US" sz="1400" dirty="0" err="1">
                <a:solidFill>
                  <a:srgbClr val="002060"/>
                </a:solidFill>
                <a:latin typeface="HGP創英ﾌﾟﾚｾﾞﾝｽEB"/>
                <a:ea typeface="HGP創英ﾌﾟﾚｾﾞﾝｽEB"/>
                <a:cs typeface="HGP創英ﾌﾟﾚｾﾞﾝｽEB"/>
              </a:rPr>
              <a:t>るまんやま</a:t>
            </a:r>
            <a:r>
              <a:rPr lang="ja-JP" altLang="en-US" sz="1400" dirty="0">
                <a:solidFill>
                  <a:srgbClr val="002060"/>
                </a:solidFill>
                <a:latin typeface="HGP創英ﾌﾟﾚｾﾞﾝｽEB"/>
                <a:ea typeface="HGP創英ﾌﾟﾚｾﾞﾝｽEB"/>
                <a:cs typeface="HGP創英ﾌﾟﾚｾﾞﾝｽEB"/>
              </a:rPr>
              <a:t>しな</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g   </a:t>
            </a:r>
            <a:r>
              <a:rPr lang="ja-JP" altLang="en-US" sz="1400" dirty="0">
                <a:solidFill>
                  <a:srgbClr val="002060"/>
                </a:solidFill>
                <a:latin typeface="HGP創英ﾌﾟﾚｾﾞﾝｽEB"/>
                <a:ea typeface="HGP創英ﾌﾟﾚｾﾞﾝｽEB"/>
                <a:cs typeface="HGP創英ﾌﾟﾚｾﾞﾝｽEB"/>
              </a:rPr>
              <a:t>しまばら楽らくらく楽広場</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h</a:t>
            </a:r>
            <a:r>
              <a:rPr lang="ja-JP" altLang="en-US" sz="1400" dirty="0">
                <a:solidFill>
                  <a:srgbClr val="002060"/>
                </a:solidFill>
                <a:latin typeface="HGP創英ﾌﾟﾚｾﾞﾝｽEB"/>
                <a:ea typeface="HGP創英ﾌﾟﾚｾﾞﾝｽEB"/>
                <a:cs typeface="HGP創英ﾌﾟﾚｾﾞﾝｽEB"/>
              </a:rPr>
              <a:t>　せりの里</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err="1">
                <a:solidFill>
                  <a:srgbClr val="002060"/>
                </a:solidFill>
                <a:latin typeface="HGP創英ﾌﾟﾚｾﾞﾝｽEB"/>
                <a:ea typeface="HGP創英ﾌﾟﾚｾﾞﾝｽEB"/>
                <a:cs typeface="HGP創英ﾌﾟﾚｾﾞﾝｽEB"/>
              </a:rPr>
              <a:t>i</a:t>
            </a:r>
            <a:r>
              <a:rPr lang="en-US" altLang="ja-JP" sz="1400" dirty="0">
                <a:solidFill>
                  <a:srgbClr val="002060"/>
                </a:solidFill>
                <a:latin typeface="HGP創英ﾌﾟﾚｾﾞﾝｽEB"/>
                <a:ea typeface="HGP創英ﾌﾟﾚｾﾞﾝｽEB"/>
                <a:cs typeface="HGP創英ﾌﾟﾚｾﾞﾝｽEB"/>
              </a:rPr>
              <a:t>   </a:t>
            </a:r>
            <a:r>
              <a:rPr lang="ja-JP" altLang="en-US" sz="1400" dirty="0">
                <a:solidFill>
                  <a:srgbClr val="002060"/>
                </a:solidFill>
                <a:latin typeface="HGP創英ﾌﾟﾚｾﾞﾝｽEB"/>
                <a:ea typeface="HGP創英ﾌﾟﾚｾﾞﾝｽEB"/>
                <a:cs typeface="HGP創英ﾌﾟﾚｾﾞﾝｽEB"/>
              </a:rPr>
              <a:t>デイホーム　街のえんがわ</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j   </a:t>
            </a:r>
            <a:r>
              <a:rPr lang="ja-JP" altLang="en-US" sz="1400" dirty="0">
                <a:solidFill>
                  <a:srgbClr val="002060"/>
                </a:solidFill>
                <a:latin typeface="HGP創英ﾌﾟﾚｾﾞﾝｽEB"/>
                <a:ea typeface="HGP創英ﾌﾟﾚｾﾞﾝｽEB"/>
                <a:cs typeface="HGP創英ﾌﾟﾚｾﾞﾝｽEB"/>
              </a:rPr>
              <a:t>南　けやきの家</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k   </a:t>
            </a:r>
            <a:r>
              <a:rPr lang="ja-JP" altLang="en-US" sz="1400" dirty="0">
                <a:solidFill>
                  <a:srgbClr val="002060"/>
                </a:solidFill>
                <a:latin typeface="HGP創英ﾌﾟﾚｾﾞﾝｽEB"/>
                <a:ea typeface="HGP創英ﾌﾟﾚｾﾞﾝｽEB"/>
                <a:cs typeface="HGP創英ﾌﾟﾚｾﾞﾝｽEB"/>
              </a:rPr>
              <a:t>フォーラム</a:t>
            </a:r>
            <a:r>
              <a:rPr lang="ja-JP" altLang="en-US" sz="1400" dirty="0" err="1">
                <a:solidFill>
                  <a:srgbClr val="002060"/>
                </a:solidFill>
                <a:latin typeface="HGP創英ﾌﾟﾚｾﾞﾝｽEB"/>
                <a:ea typeface="HGP創英ﾌﾟﾚｾﾞﾝｽEB"/>
                <a:cs typeface="HGP創英ﾌﾟﾚｾﾞﾝｽEB"/>
              </a:rPr>
              <a:t>ひこばえ</a:t>
            </a:r>
            <a:r>
              <a:rPr lang="ja-JP" altLang="en-US" sz="1400" dirty="0">
                <a:solidFill>
                  <a:srgbClr val="002060"/>
                </a:solidFill>
                <a:latin typeface="HGP創英ﾌﾟﾚｾﾞﾝｽEB"/>
                <a:ea typeface="HGP創英ﾌﾟﾚｾﾞﾝｽEB"/>
                <a:cs typeface="HGP創英ﾌﾟﾚｾﾞﾝｽEB"/>
              </a:rPr>
              <a:t>（</a:t>
            </a:r>
            <a:r>
              <a:rPr lang="ja-JP" altLang="en-US" sz="1400" dirty="0" err="1">
                <a:solidFill>
                  <a:srgbClr val="002060"/>
                </a:solidFill>
                <a:latin typeface="HGP創英ﾌﾟﾚｾﾞﾝｽEB"/>
                <a:ea typeface="HGP創英ﾌﾟﾚｾﾞﾝｽEB"/>
                <a:cs typeface="HGP創英ﾌﾟﾚｾﾞﾝｽEB"/>
              </a:rPr>
              <a:t>ひこば</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     </a:t>
            </a:r>
            <a:r>
              <a:rPr lang="ja-JP" altLang="en-US" sz="1400" dirty="0">
                <a:solidFill>
                  <a:srgbClr val="002060"/>
                </a:solidFill>
                <a:latin typeface="HGP創英ﾌﾟﾚｾﾞﾝｽEB"/>
                <a:ea typeface="HGP創英ﾌﾟﾚｾﾞﾝｽEB"/>
                <a:cs typeface="HGP創英ﾌﾟﾚｾﾞﾝｽEB"/>
              </a:rPr>
              <a:t>えサロン）</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l   </a:t>
            </a:r>
            <a:r>
              <a:rPr lang="ja-JP" altLang="en-US" sz="1400" dirty="0">
                <a:solidFill>
                  <a:srgbClr val="002060"/>
                </a:solidFill>
                <a:latin typeface="HGP創英ﾌﾟﾚｾﾞﾝｽEB"/>
                <a:ea typeface="HGP創英ﾌﾟﾚｾﾞﾝｽEB"/>
                <a:cs typeface="HGP創英ﾌﾟﾚｾﾞﾝｽEB"/>
              </a:rPr>
              <a:t>ふれあい喫茶</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m  </a:t>
            </a:r>
            <a:r>
              <a:rPr lang="ja-JP" altLang="en-US" sz="1400" dirty="0">
                <a:solidFill>
                  <a:srgbClr val="002060"/>
                </a:solidFill>
                <a:latin typeface="HGP創英ﾌﾟﾚｾﾞﾝｽEB"/>
                <a:ea typeface="HGP創英ﾌﾟﾚｾﾞﾝｽEB"/>
                <a:cs typeface="HGP創英ﾌﾟﾚｾﾞﾝｽEB"/>
              </a:rPr>
              <a:t>ほっこりサロン樫原</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n   </a:t>
            </a:r>
            <a:r>
              <a:rPr lang="ja-JP" altLang="en-US" sz="1400" dirty="0">
                <a:solidFill>
                  <a:srgbClr val="002060"/>
                </a:solidFill>
                <a:latin typeface="HGP創英ﾌﾟﾚｾﾞﾝｽEB"/>
                <a:ea typeface="HGP創英ﾌﾟﾚｾﾞﾝｽEB"/>
                <a:cs typeface="HGP創英ﾌﾟﾚｾﾞﾝｽEB"/>
              </a:rPr>
              <a:t>うずらの会</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o   </a:t>
            </a:r>
            <a:r>
              <a:rPr lang="ja-JP" altLang="en-US" sz="1400" dirty="0">
                <a:solidFill>
                  <a:srgbClr val="002060"/>
                </a:solidFill>
                <a:latin typeface="HGP創英ﾌﾟﾚｾﾞﾝｽEB"/>
                <a:ea typeface="HGP創英ﾌﾟﾚｾﾞﾝｽEB"/>
                <a:cs typeface="HGP創英ﾌﾟﾚｾﾞﾝｽEB"/>
              </a:rPr>
              <a:t>ギャラリー喫茶・レストラン</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     </a:t>
            </a:r>
            <a:r>
              <a:rPr lang="ja-JP" altLang="en-US" sz="1400" dirty="0">
                <a:solidFill>
                  <a:srgbClr val="002060"/>
                </a:solidFill>
                <a:latin typeface="HGP創英ﾌﾟﾚｾﾞﾝｽEB"/>
                <a:ea typeface="HGP創英ﾌﾟﾚｾﾞﾝｽEB"/>
                <a:cs typeface="HGP創英ﾌﾟﾚｾﾞﾝｽEB"/>
              </a:rPr>
              <a:t>よりみち</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p   </a:t>
            </a:r>
            <a:r>
              <a:rPr lang="ja-JP" altLang="en-US" sz="1400" dirty="0">
                <a:solidFill>
                  <a:srgbClr val="002060"/>
                </a:solidFill>
                <a:latin typeface="HGP創英ﾌﾟﾚｾﾞﾝｽEB"/>
                <a:ea typeface="HGP創英ﾌﾟﾚｾﾞﾝｽEB"/>
                <a:cs typeface="HGP創英ﾌﾟﾚｾﾞﾝｽEB"/>
              </a:rPr>
              <a:t>花水木の会</a:t>
            </a:r>
            <a:endParaRPr lang="en-US" altLang="ja-JP" sz="1400" dirty="0">
              <a:solidFill>
                <a:srgbClr val="002060"/>
              </a:solidFill>
              <a:latin typeface="HGP創英ﾌﾟﾚｾﾞﾝｽEB"/>
              <a:ea typeface="HGP創英ﾌﾟﾚｾﾞﾝｽEB"/>
              <a:cs typeface="HGP創英ﾌﾟﾚｾﾞﾝｽEB"/>
            </a:endParaRPr>
          </a:p>
          <a:p>
            <a:pPr>
              <a:lnSpc>
                <a:spcPts val="1800"/>
              </a:lnSpc>
            </a:pPr>
            <a:r>
              <a:rPr lang="en-US" altLang="ja-JP" sz="1400" dirty="0">
                <a:solidFill>
                  <a:srgbClr val="002060"/>
                </a:solidFill>
                <a:latin typeface="HGP創英ﾌﾟﾚｾﾞﾝｽEB"/>
                <a:ea typeface="HGP創英ﾌﾟﾚｾﾞﾝｽEB"/>
                <a:cs typeface="HGP創英ﾌﾟﾚｾﾞﾝｽEB"/>
              </a:rPr>
              <a:t>q   </a:t>
            </a:r>
            <a:r>
              <a:rPr lang="ja-JP" altLang="en-US" sz="1400" dirty="0">
                <a:solidFill>
                  <a:srgbClr val="002060"/>
                </a:solidFill>
                <a:latin typeface="HGP創英ﾌﾟﾚｾﾞﾝｽEB"/>
                <a:ea typeface="HGP創英ﾌﾟﾚｾﾞﾝｽEB"/>
                <a:cs typeface="HGP創英ﾌﾟﾚｾﾞﾝｽEB"/>
              </a:rPr>
              <a:t>ほんわかサロン</a:t>
            </a:r>
            <a:endParaRPr lang="en-US" altLang="ja-JP" sz="1400" dirty="0">
              <a:solidFill>
                <a:srgbClr val="002060"/>
              </a:solidFill>
              <a:latin typeface="HGP創英ﾌﾟﾚｾﾞﾝｽEB"/>
              <a:ea typeface="HGP創英ﾌﾟﾚｾﾞﾝｽEB"/>
              <a:cs typeface="HGP創英ﾌﾟﾚｾﾞﾝｽEB"/>
            </a:endParaRPr>
          </a:p>
        </p:txBody>
      </p:sp>
      <p:sp>
        <p:nvSpPr>
          <p:cNvPr id="32799" name="正方形/長方形 33"/>
          <p:cNvSpPr>
            <a:spLocks noChangeArrowheads="1"/>
          </p:cNvSpPr>
          <p:nvPr/>
        </p:nvSpPr>
        <p:spPr bwMode="auto">
          <a:xfrm>
            <a:off x="539552" y="332656"/>
            <a:ext cx="5111750" cy="553998"/>
          </a:xfrm>
          <a:prstGeom prst="rect">
            <a:avLst/>
          </a:prstGeom>
          <a:noFill/>
          <a:ln w="9525">
            <a:noFill/>
            <a:miter lim="800000"/>
            <a:headEnd/>
            <a:tailEnd/>
          </a:ln>
        </p:spPr>
        <p:txBody>
          <a:bodyPr>
            <a:spAutoFit/>
          </a:bodyPr>
          <a:lstStyle/>
          <a:p>
            <a:pPr algn="ctr"/>
            <a:r>
              <a:rPr lang="ja-JP" altLang="en-US" sz="3000" dirty="0">
                <a:solidFill>
                  <a:schemeClr val="tx2"/>
                </a:solidFill>
                <a:latin typeface="ＭＳ Ｐゴシック" charset="-128"/>
              </a:rPr>
              <a:t>京都市内の＜まちの縁側＞</a:t>
            </a:r>
          </a:p>
        </p:txBody>
      </p:sp>
    </p:spTree>
  </p:cSld>
  <p:clrMapOvr>
    <a:masterClrMapping/>
  </p:clrMapOvr>
  <p:transition advTm="748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3" descr="ハートと手.jpg"/>
          <p:cNvPicPr>
            <a:picLocks noChangeAspect="1"/>
          </p:cNvPicPr>
          <p:nvPr/>
        </p:nvPicPr>
        <p:blipFill>
          <a:blip r:embed="rId2"/>
          <a:srcRect/>
          <a:stretch>
            <a:fillRect/>
          </a:stretch>
        </p:blipFill>
        <p:spPr bwMode="auto">
          <a:xfrm>
            <a:off x="7740352" y="0"/>
            <a:ext cx="968375" cy="688975"/>
          </a:xfrm>
          <a:prstGeom prst="rect">
            <a:avLst/>
          </a:prstGeom>
          <a:noFill/>
          <a:ln w="9525">
            <a:noFill/>
            <a:miter lim="800000"/>
            <a:headEnd/>
            <a:tailEnd/>
          </a:ln>
        </p:spPr>
      </p:pic>
      <p:sp>
        <p:nvSpPr>
          <p:cNvPr id="22531" name="テキスト ボックス 2"/>
          <p:cNvSpPr txBox="1">
            <a:spLocks noChangeArrowheads="1"/>
          </p:cNvSpPr>
          <p:nvPr/>
        </p:nvSpPr>
        <p:spPr bwMode="auto">
          <a:xfrm>
            <a:off x="323528" y="188640"/>
            <a:ext cx="7343775" cy="553998"/>
          </a:xfrm>
          <a:prstGeom prst="rect">
            <a:avLst/>
          </a:prstGeom>
          <a:noFill/>
          <a:ln w="9525">
            <a:noFill/>
            <a:miter lim="800000"/>
            <a:headEnd/>
            <a:tailEnd/>
          </a:ln>
        </p:spPr>
        <p:txBody>
          <a:bodyPr>
            <a:spAutoFit/>
          </a:bodyPr>
          <a:lstStyle/>
          <a:p>
            <a:r>
              <a:rPr lang="ja-JP" altLang="en-US" sz="3000" dirty="0" smtClean="0">
                <a:solidFill>
                  <a:schemeClr val="tx2"/>
                </a:solidFill>
              </a:rPr>
              <a:t>「</a:t>
            </a:r>
            <a:r>
              <a:rPr lang="ja-JP" altLang="en-US" sz="3000" dirty="0">
                <a:solidFill>
                  <a:schemeClr val="tx2"/>
                </a:solidFill>
              </a:rPr>
              <a:t>まちの縁側」 聞き取り</a:t>
            </a:r>
            <a:r>
              <a:rPr lang="ja-JP" altLang="en-US" sz="3000" dirty="0" smtClean="0">
                <a:solidFill>
                  <a:schemeClr val="tx2"/>
                </a:solidFill>
              </a:rPr>
              <a:t>調査（一部掲載）</a:t>
            </a:r>
            <a:endParaRPr lang="ja-JP" altLang="en-US" sz="3000" dirty="0">
              <a:solidFill>
                <a:schemeClr val="tx2"/>
              </a:solidFill>
            </a:endParaRPr>
          </a:p>
        </p:txBody>
      </p:sp>
      <p:sp>
        <p:nvSpPr>
          <p:cNvPr id="22532" name="テキスト ボックス 4"/>
          <p:cNvSpPr txBox="1">
            <a:spLocks noChangeArrowheads="1"/>
          </p:cNvSpPr>
          <p:nvPr/>
        </p:nvSpPr>
        <p:spPr bwMode="auto">
          <a:xfrm>
            <a:off x="611188" y="1484313"/>
            <a:ext cx="7273925" cy="369887"/>
          </a:xfrm>
          <a:prstGeom prst="rect">
            <a:avLst/>
          </a:prstGeom>
          <a:noFill/>
          <a:ln w="9525">
            <a:noFill/>
            <a:miter lim="800000"/>
            <a:headEnd/>
            <a:tailEnd/>
          </a:ln>
        </p:spPr>
        <p:txBody>
          <a:bodyPr>
            <a:spAutoFit/>
          </a:bodyPr>
          <a:lstStyle/>
          <a:p>
            <a:r>
              <a:rPr lang="ja-JP" altLang="en-US">
                <a:latin typeface="Century Schoolbook" pitchFamily="18" charset="0"/>
                <a:ea typeface="ＭＳ Ｐ明朝" charset="-128"/>
              </a:rPr>
              <a:t>表</a:t>
            </a:r>
          </a:p>
        </p:txBody>
      </p:sp>
      <p:graphicFrame>
        <p:nvGraphicFramePr>
          <p:cNvPr id="5" name="表 4"/>
          <p:cNvGraphicFramePr>
            <a:graphicFrameLocks noGrp="1"/>
          </p:cNvGraphicFramePr>
          <p:nvPr/>
        </p:nvGraphicFramePr>
        <p:xfrm>
          <a:off x="179388" y="765175"/>
          <a:ext cx="8496944" cy="5799438"/>
        </p:xfrm>
        <a:graphic>
          <a:graphicData uri="http://schemas.openxmlformats.org/drawingml/2006/table">
            <a:tbl>
              <a:tblPr firstRow="1" bandRow="1">
                <a:tableStyleId>{5C22544A-7EE6-4342-B048-85BDC9FD1C3A}</a:tableStyleId>
              </a:tblPr>
              <a:tblGrid>
                <a:gridCol w="1656184"/>
                <a:gridCol w="864096"/>
                <a:gridCol w="720080"/>
                <a:gridCol w="5256584"/>
              </a:tblGrid>
              <a:tr h="360040">
                <a:tc>
                  <a:txBody>
                    <a:bodyPr/>
                    <a:lstStyle/>
                    <a:p>
                      <a:pPr algn="ctr"/>
                      <a:r>
                        <a:rPr kumimoji="1" lang="ja-JP" altLang="en-US" sz="1600" dirty="0" smtClean="0"/>
                        <a:t>名称</a:t>
                      </a:r>
                      <a:endParaRPr kumimoji="1" lang="ja-JP" altLang="en-US" sz="1600" dirty="0"/>
                    </a:p>
                  </a:txBody>
                  <a:tcPr/>
                </a:tc>
                <a:tc>
                  <a:txBody>
                    <a:bodyPr/>
                    <a:lstStyle/>
                    <a:p>
                      <a:pPr algn="ctr"/>
                      <a:r>
                        <a:rPr kumimoji="1" lang="ja-JP" altLang="en-US" sz="1000" dirty="0" smtClean="0"/>
                        <a:t>代表者</a:t>
                      </a:r>
                      <a:endParaRPr kumimoji="1" lang="ja-JP" altLang="en-US" sz="1000" dirty="0"/>
                    </a:p>
                  </a:txBody>
                  <a:tcPr anchor="ctr"/>
                </a:tc>
                <a:tc>
                  <a:txBody>
                    <a:bodyPr/>
                    <a:lstStyle/>
                    <a:p>
                      <a:r>
                        <a:rPr kumimoji="1" lang="ja-JP" altLang="en-US" sz="1600" dirty="0" smtClean="0"/>
                        <a:t>場所</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活動内容</a:t>
                      </a:r>
                    </a:p>
                  </a:txBody>
                  <a:tcPr/>
                </a:tc>
              </a:tr>
              <a:tr h="378692">
                <a:tc>
                  <a:txBody>
                    <a:bodyPr/>
                    <a:lstStyle/>
                    <a:p>
                      <a:r>
                        <a:rPr kumimoji="1" lang="ja-JP" altLang="en-US" sz="1200" b="0" dirty="0" smtClean="0">
                          <a:latin typeface="HGP創英角ｺﾞｼｯｸUB" pitchFamily="50" charset="-128"/>
                          <a:ea typeface="HGP創英角ｺﾞｼｯｸUB" pitchFamily="50" charset="-128"/>
                        </a:rPr>
                        <a:t>まちの学び舎ハルハウス</a:t>
                      </a:r>
                      <a:endParaRPr kumimoji="1" lang="ja-JP" altLang="en-US" sz="1200" b="0" dirty="0">
                        <a:latin typeface="HGP創英角ｺﾞｼｯｸUB" pitchFamily="50" charset="-128"/>
                        <a:ea typeface="HGP創英角ｺﾞｼｯｸUB" pitchFamily="50" charset="-128"/>
                      </a:endParaRPr>
                    </a:p>
                  </a:txBody>
                  <a:tcPr/>
                </a:tc>
                <a:tc>
                  <a:txBody>
                    <a:bodyPr/>
                    <a:lstStyle/>
                    <a:p>
                      <a:r>
                        <a:rPr kumimoji="1" lang="ja-JP" altLang="en-US" sz="1000" b="0" dirty="0" smtClean="0"/>
                        <a:t>丹羽國子</a:t>
                      </a:r>
                      <a:endParaRPr kumimoji="1" lang="ja-JP" altLang="en-US" sz="1000" b="0" dirty="0"/>
                    </a:p>
                  </a:txBody>
                  <a:tcPr/>
                </a:tc>
                <a:tc>
                  <a:txBody>
                    <a:bodyPr/>
                    <a:lstStyle/>
                    <a:p>
                      <a:r>
                        <a:rPr kumimoji="1" lang="ja-JP" altLang="en-US" sz="1200" b="0" dirty="0" smtClean="0"/>
                        <a:t>北区</a:t>
                      </a:r>
                      <a:endParaRPr kumimoji="1" lang="ja-JP" altLang="en-US"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rgbClr val="00B050"/>
                          </a:solidFill>
                          <a:latin typeface="ＭＳ Ｐ明朝" pitchFamily="18" charset="-128"/>
                          <a:ea typeface="ＭＳ ゴシック" pitchFamily="49" charset="-128"/>
                        </a:rPr>
                        <a:t>子どもから大人まで誰でも</a:t>
                      </a:r>
                      <a:r>
                        <a:rPr lang="ja-JP" altLang="en-US" sz="1200" dirty="0" smtClean="0">
                          <a:latin typeface="ＭＳ Ｐ明朝" pitchFamily="18" charset="-128"/>
                          <a:ea typeface="ＭＳ ゴシック" pitchFamily="49" charset="-128"/>
                        </a:rPr>
                        <a:t>気軽に参加されている場所になっており、誰でも安心して来ることができる。くつろぎの部屋やおもちゃ、遊びの部屋や勉強机も設置されている。</a:t>
                      </a:r>
                      <a:endParaRPr kumimoji="1" lang="ja-JP" altLang="en-US" sz="1200" b="0" dirty="0"/>
                    </a:p>
                  </a:txBody>
                  <a:tcPr/>
                </a:tc>
              </a:tr>
              <a:tr h="476914">
                <a:tc>
                  <a:txBody>
                    <a:bodyPr/>
                    <a:lstStyle/>
                    <a:p>
                      <a:r>
                        <a:rPr kumimoji="1" lang="ja-JP" altLang="en-US" sz="1200" b="0" dirty="0" smtClean="0">
                          <a:latin typeface="HGP創英角ｺﾞｼｯｸUB" pitchFamily="50" charset="-128"/>
                          <a:ea typeface="HGP創英角ｺﾞｼｯｸUB" pitchFamily="50" charset="-128"/>
                        </a:rPr>
                        <a:t>とねりこの家</a:t>
                      </a:r>
                      <a:endParaRPr kumimoji="1" lang="ja-JP" altLang="en-US" sz="1200" b="0" dirty="0">
                        <a:latin typeface="HGP創英角ｺﾞｼｯｸUB" pitchFamily="50" charset="-128"/>
                        <a:ea typeface="HGP創英角ｺﾞｼｯｸUB" pitchFamily="50" charset="-128"/>
                      </a:endParaRPr>
                    </a:p>
                  </a:txBody>
                  <a:tcPr/>
                </a:tc>
                <a:tc>
                  <a:txBody>
                    <a:bodyPr/>
                    <a:lstStyle/>
                    <a:p>
                      <a:r>
                        <a:rPr lang="ja-JP" altLang="en-US" sz="1000" b="0" dirty="0" smtClean="0"/>
                        <a:t>水無瀬文子</a:t>
                      </a:r>
                      <a:endParaRPr kumimoji="1" lang="ja-JP" altLang="en-US" sz="1000" b="0" dirty="0"/>
                    </a:p>
                  </a:txBody>
                  <a:tcPr/>
                </a:tc>
                <a:tc>
                  <a:txBody>
                    <a:bodyPr/>
                    <a:lstStyle/>
                    <a:p>
                      <a:r>
                        <a:rPr kumimoji="1" lang="ja-JP" altLang="en-US" sz="1200" b="0" dirty="0" smtClean="0"/>
                        <a:t>上京区</a:t>
                      </a:r>
                      <a:endParaRPr kumimoji="1" lang="ja-JP" altLang="en-US" sz="1200" b="0" dirty="0"/>
                    </a:p>
                  </a:txBody>
                  <a:tcPr/>
                </a:tc>
                <a:tc>
                  <a:txBody>
                    <a:bodyPr/>
                    <a:lstStyle/>
                    <a:p>
                      <a:r>
                        <a:rPr kumimoji="1" lang="ja-JP" altLang="en-US" sz="1200" b="0" kern="1200" dirty="0" smtClean="0">
                          <a:solidFill>
                            <a:schemeClr val="dk1"/>
                          </a:solidFill>
                          <a:latin typeface="+mn-lt"/>
                          <a:ea typeface="+mn-ea"/>
                          <a:cs typeface="+mn-cs"/>
                        </a:rPr>
                        <a:t>医師・看護師などによる子育て相談や健康介護相談、建築士を招いての住宅改修相談なども実施されている。</a:t>
                      </a:r>
                      <a:endParaRPr kumimoji="1" lang="ja-JP" altLang="en-US" sz="1200" b="0" dirty="0"/>
                    </a:p>
                  </a:txBody>
                  <a:tcPr/>
                </a:tc>
              </a:tr>
              <a:tr h="476914">
                <a:tc>
                  <a:txBody>
                    <a:bodyPr/>
                    <a:lstStyle/>
                    <a:p>
                      <a:r>
                        <a:rPr kumimoji="1" lang="ja-JP" altLang="en-US" sz="1200" b="0" dirty="0" smtClean="0">
                          <a:latin typeface="HGP創英角ｺﾞｼｯｸUB" pitchFamily="50" charset="-128"/>
                          <a:ea typeface="HGP創英角ｺﾞｼｯｸUB" pitchFamily="50" charset="-128"/>
                        </a:rPr>
                        <a:t>おしゃべりサロン</a:t>
                      </a:r>
                      <a:endParaRPr kumimoji="1" lang="ja-JP" altLang="en-US" sz="1200" b="0" dirty="0">
                        <a:latin typeface="HGP創英角ｺﾞｼｯｸUB" pitchFamily="50" charset="-128"/>
                        <a:ea typeface="HGP創英角ｺﾞｼｯｸUB" pitchFamily="50" charset="-128"/>
                      </a:endParaRPr>
                    </a:p>
                  </a:txBody>
                  <a:tcPr/>
                </a:tc>
                <a:tc>
                  <a:txBody>
                    <a:bodyPr/>
                    <a:lstStyle/>
                    <a:p>
                      <a:r>
                        <a:rPr lang="ja-JP" altLang="en-US" sz="1000" b="0" dirty="0" smtClean="0"/>
                        <a:t>川田ゆかり</a:t>
                      </a:r>
                      <a:endParaRPr kumimoji="1" lang="ja-JP" altLang="en-US" sz="1000" b="0" dirty="0"/>
                    </a:p>
                  </a:txBody>
                  <a:tcPr/>
                </a:tc>
                <a:tc>
                  <a:txBody>
                    <a:bodyPr/>
                    <a:lstStyle/>
                    <a:p>
                      <a:r>
                        <a:rPr kumimoji="1" lang="ja-JP" altLang="en-US" sz="1200" b="0" dirty="0" smtClean="0"/>
                        <a:t>中京区</a:t>
                      </a:r>
                      <a:endParaRPr kumimoji="1" lang="ja-JP" altLang="en-US" sz="1200" b="0" dirty="0"/>
                    </a:p>
                  </a:txBody>
                  <a:tcPr/>
                </a:tc>
                <a:tc>
                  <a:txBody>
                    <a:bodyPr/>
                    <a:lstStyle/>
                    <a:p>
                      <a:r>
                        <a:rPr lang="ja-JP" altLang="en-US" sz="1200" b="1" u="sng" dirty="0" smtClean="0">
                          <a:solidFill>
                            <a:srgbClr val="00B050"/>
                          </a:solidFill>
                        </a:rPr>
                        <a:t>高齢の方同士の交流の場</a:t>
                      </a:r>
                      <a:r>
                        <a:rPr lang="ja-JP" altLang="en-US" sz="1200" b="0" dirty="0" smtClean="0"/>
                        <a:t>としてだけでなく、高齢の方と福祉サポーターや運営委員会の方との</a:t>
                      </a:r>
                      <a:r>
                        <a:rPr lang="ja-JP" altLang="en-US" sz="1200" b="1" u="sng" dirty="0" smtClean="0">
                          <a:solidFill>
                            <a:srgbClr val="00B050"/>
                          </a:solidFill>
                        </a:rPr>
                        <a:t>交流の場</a:t>
                      </a:r>
                      <a:r>
                        <a:rPr lang="ja-JP" altLang="en-US" sz="1200" b="0" dirty="0" smtClean="0"/>
                        <a:t>ともなっている。</a:t>
                      </a:r>
                      <a:endParaRPr kumimoji="1" lang="ja-JP" altLang="en-US" sz="1200" b="0" dirty="0"/>
                    </a:p>
                  </a:txBody>
                  <a:tcPr/>
                </a:tc>
              </a:tr>
              <a:tr h="476914">
                <a:tc>
                  <a:txBody>
                    <a:bodyPr/>
                    <a:lstStyle/>
                    <a:p>
                      <a:r>
                        <a:rPr kumimoji="1" lang="ja-JP" altLang="en-US" sz="1200" b="0" dirty="0" smtClean="0">
                          <a:latin typeface="HGP創英角ｺﾞｼｯｸUB" pitchFamily="50" charset="-128"/>
                          <a:ea typeface="HGP創英角ｺﾞｼｯｸUB" pitchFamily="50" charset="-128"/>
                        </a:rPr>
                        <a:t>のびのび＠もー</a:t>
                      </a:r>
                      <a:r>
                        <a:rPr kumimoji="1" lang="ja-JP" altLang="en-US" sz="1200" b="0" dirty="0" err="1" smtClean="0">
                          <a:latin typeface="HGP創英角ｺﾞｼｯｸUB" pitchFamily="50" charset="-128"/>
                          <a:ea typeface="HGP創英角ｺﾞｼｯｸUB" pitchFamily="50" charset="-128"/>
                        </a:rPr>
                        <a:t>にんぐ</a:t>
                      </a:r>
                      <a:endParaRPr kumimoji="1" lang="ja-JP" altLang="en-US" sz="1200" b="0" dirty="0">
                        <a:latin typeface="HGP創英角ｺﾞｼｯｸUB" pitchFamily="50" charset="-128"/>
                        <a:ea typeface="HGP創英角ｺﾞｼｯｸUB" pitchFamily="50" charset="-128"/>
                      </a:endParaRPr>
                    </a:p>
                  </a:txBody>
                  <a:tcPr/>
                </a:tc>
                <a:tc>
                  <a:txBody>
                    <a:bodyPr/>
                    <a:lstStyle/>
                    <a:p>
                      <a:r>
                        <a:rPr lang="ja-JP" altLang="en-US" sz="1000" b="0" dirty="0" smtClean="0"/>
                        <a:t>幸重忠孝</a:t>
                      </a:r>
                      <a:endParaRPr kumimoji="1" lang="ja-JP" altLang="en-US" sz="1000" b="0" dirty="0"/>
                    </a:p>
                  </a:txBody>
                  <a:tcPr/>
                </a:tc>
                <a:tc>
                  <a:txBody>
                    <a:bodyPr/>
                    <a:lstStyle/>
                    <a:p>
                      <a:r>
                        <a:rPr kumimoji="1" lang="ja-JP" altLang="en-US" sz="1200" b="0" dirty="0" smtClean="0"/>
                        <a:t>山科区</a:t>
                      </a:r>
                      <a:endParaRPr kumimoji="1" lang="ja-JP" altLang="en-US" sz="1200" b="0" dirty="0"/>
                    </a:p>
                  </a:txBody>
                  <a:tcPr/>
                </a:tc>
                <a:tc>
                  <a:txBody>
                    <a:bodyPr/>
                    <a:lstStyle/>
                    <a:p>
                      <a:r>
                        <a:rPr kumimoji="1" lang="ja-JP" altLang="en-US" sz="1200" b="0" kern="1200" dirty="0" smtClean="0">
                          <a:solidFill>
                            <a:schemeClr val="dk1"/>
                          </a:solidFill>
                          <a:latin typeface="+mn-lt"/>
                          <a:ea typeface="+mn-ea"/>
                          <a:cs typeface="+mn-cs"/>
                        </a:rPr>
                        <a:t>子どもたちをはじめ、地域の人たちを対象に月～金曜日に楽しい</a:t>
                      </a:r>
                      <a:r>
                        <a:rPr kumimoji="1" lang="ja-JP" altLang="en-US" sz="1200" b="1" u="sng" kern="1200" dirty="0" smtClean="0">
                          <a:solidFill>
                            <a:srgbClr val="00B050"/>
                          </a:solidFill>
                          <a:latin typeface="+mn-lt"/>
                          <a:ea typeface="+mn-ea"/>
                          <a:cs typeface="+mn-cs"/>
                        </a:rPr>
                        <a:t>朝食の場・交流の場を提供</a:t>
                      </a:r>
                      <a:r>
                        <a:rPr kumimoji="1" lang="ja-JP" altLang="en-US" sz="1200" b="0" kern="1200" dirty="0" smtClean="0">
                          <a:solidFill>
                            <a:schemeClr val="dk1"/>
                          </a:solidFill>
                          <a:latin typeface="+mn-lt"/>
                          <a:ea typeface="+mn-ea"/>
                          <a:cs typeface="+mn-cs"/>
                        </a:rPr>
                        <a:t>している。</a:t>
                      </a:r>
                      <a:endParaRPr kumimoji="1" lang="ja-JP" altLang="en-US" sz="1200" b="0" dirty="0"/>
                    </a:p>
                  </a:txBody>
                  <a:tcPr/>
                </a:tc>
              </a:tr>
              <a:tr h="449458">
                <a:tc>
                  <a:txBody>
                    <a:bodyPr/>
                    <a:lstStyle/>
                    <a:p>
                      <a:r>
                        <a:rPr kumimoji="1" lang="ja-JP" altLang="en-US" sz="1200" b="0" dirty="0" smtClean="0">
                          <a:latin typeface="HGP創英角ｺﾞｼｯｸUB" pitchFamily="50" charset="-128"/>
                          <a:ea typeface="HGP創英角ｺﾞｼｯｸUB" pitchFamily="50" charset="-128"/>
                        </a:rPr>
                        <a:t>かたり</a:t>
                      </a:r>
                      <a:r>
                        <a:rPr kumimoji="1" lang="ja-JP" altLang="en-US" sz="1200" b="0" dirty="0" err="1" smtClean="0">
                          <a:latin typeface="HGP創英角ｺﾞｼｯｸUB" pitchFamily="50" charset="-128"/>
                          <a:ea typeface="HGP創英角ｺﾞｼｯｸUB" pitchFamily="50" charset="-128"/>
                        </a:rPr>
                        <a:t>ば</a:t>
                      </a:r>
                      <a:r>
                        <a:rPr kumimoji="1" lang="ja-JP" altLang="en-US" sz="1200" b="0" dirty="0" smtClean="0">
                          <a:latin typeface="HGP創英角ｺﾞｼｯｸUB" pitchFamily="50" charset="-128"/>
                          <a:ea typeface="HGP創英角ｺﾞｼｯｸUB" pitchFamily="50" charset="-128"/>
                        </a:rPr>
                        <a:t>朋</a:t>
                      </a:r>
                      <a:endParaRPr kumimoji="1" lang="ja-JP" altLang="en-US" sz="1200" b="0" dirty="0">
                        <a:latin typeface="HGP創英角ｺﾞｼｯｸUB" pitchFamily="50" charset="-128"/>
                        <a:ea typeface="HGP創英角ｺﾞｼｯｸUB" pitchFamily="50" charset="-128"/>
                      </a:endParaRPr>
                    </a:p>
                  </a:txBody>
                  <a:tcPr/>
                </a:tc>
                <a:tc>
                  <a:txBody>
                    <a:bodyPr/>
                    <a:lstStyle/>
                    <a:p>
                      <a:r>
                        <a:rPr kumimoji="1" lang="ja-JP" altLang="en-US" sz="1000" b="0" dirty="0" smtClean="0"/>
                        <a:t>横山正造</a:t>
                      </a:r>
                      <a:endParaRPr kumimoji="1" lang="ja-JP" altLang="en-US" sz="1000" b="0" dirty="0"/>
                    </a:p>
                  </a:txBody>
                  <a:tcPr/>
                </a:tc>
                <a:tc>
                  <a:txBody>
                    <a:bodyPr/>
                    <a:lstStyle/>
                    <a:p>
                      <a:r>
                        <a:rPr kumimoji="1" lang="ja-JP" altLang="en-US" sz="1200" b="0" dirty="0" smtClean="0"/>
                        <a:t>下京区</a:t>
                      </a:r>
                      <a:endParaRPr kumimoji="1" lang="ja-JP" altLang="en-US" sz="1200" b="0" dirty="0"/>
                    </a:p>
                  </a:txBody>
                  <a:tcPr/>
                </a:tc>
                <a:tc>
                  <a:txBody>
                    <a:bodyPr/>
                    <a:lstStyle/>
                    <a:p>
                      <a:r>
                        <a:rPr lang="ja-JP" altLang="en-US" sz="1200" b="0" dirty="0" smtClean="0"/>
                        <a:t>店内にメニューはなく、お昼どきには横山さんの日替わり料理が提供される。</a:t>
                      </a:r>
                      <a:endParaRPr kumimoji="1" lang="ja-JP" altLang="en-US" sz="1200" b="0" dirty="0"/>
                    </a:p>
                  </a:txBody>
                  <a:tcPr/>
                </a:tc>
              </a:tr>
              <a:tr h="521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創英角ｺﾞｼｯｸUB" pitchFamily="50" charset="-128"/>
                          <a:ea typeface="HGP創英角ｺﾞｼｯｸUB" pitchFamily="50" charset="-128"/>
                        </a:rPr>
                        <a:t>綾小路の蟻</a:t>
                      </a:r>
                    </a:p>
                  </a:txBody>
                  <a:tcPr/>
                </a:tc>
                <a:tc>
                  <a:txBody>
                    <a:bodyPr/>
                    <a:lstStyle/>
                    <a:p>
                      <a:r>
                        <a:rPr lang="ja-JP" altLang="en-US" sz="1000" b="0" dirty="0" smtClean="0"/>
                        <a:t>巻出恵美子</a:t>
                      </a:r>
                      <a:endParaRPr kumimoji="1" lang="ja-JP" altLang="en-US" sz="1000" b="0" dirty="0"/>
                    </a:p>
                  </a:txBody>
                  <a:tcPr/>
                </a:tc>
                <a:tc>
                  <a:txBody>
                    <a:bodyPr/>
                    <a:lstStyle/>
                    <a:p>
                      <a:r>
                        <a:rPr kumimoji="1" lang="ja-JP" altLang="en-US" sz="1200" b="0" dirty="0" smtClean="0"/>
                        <a:t>下京区</a:t>
                      </a:r>
                      <a:endParaRPr kumimoji="1" lang="ja-JP" altLang="en-US" sz="1200" b="0" dirty="0"/>
                    </a:p>
                  </a:txBody>
                  <a:tcPr/>
                </a:tc>
                <a:tc>
                  <a:txBody>
                    <a:bodyPr/>
                    <a:lstStyle/>
                    <a:p>
                      <a:r>
                        <a:rPr kumimoji="1" lang="ja-JP" altLang="en-US" sz="1200" b="0" kern="1200" dirty="0" smtClean="0">
                          <a:solidFill>
                            <a:schemeClr val="dk1"/>
                          </a:solidFill>
                          <a:latin typeface="+mn-lt"/>
                          <a:ea typeface="+mn-ea"/>
                          <a:cs typeface="+mn-cs"/>
                        </a:rPr>
                        <a:t>重要文化財に指定された杉本家住宅の隣にあるお菓子工房。</a:t>
                      </a:r>
                      <a:r>
                        <a:rPr lang="ja-JP" altLang="en-US" sz="1200" b="0" dirty="0" smtClean="0"/>
                        <a:t>無添加で安全なお菓子を</a:t>
                      </a:r>
                      <a:r>
                        <a:rPr lang="ja-JP" altLang="en-US" sz="1200" b="1" u="sng" dirty="0" smtClean="0">
                          <a:solidFill>
                            <a:srgbClr val="00B050"/>
                          </a:solidFill>
                        </a:rPr>
                        <a:t>多くの人に提供</a:t>
                      </a:r>
                      <a:r>
                        <a:rPr lang="ja-JP" altLang="en-US" sz="1200" b="0" dirty="0" smtClean="0"/>
                        <a:t>している。</a:t>
                      </a:r>
                      <a:endParaRPr kumimoji="1" lang="ja-JP" altLang="en-US" sz="1200" b="0" dirty="0"/>
                    </a:p>
                  </a:txBody>
                  <a:tcPr/>
                </a:tc>
              </a:tr>
              <a:tr h="521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err="1" smtClean="0">
                          <a:latin typeface="HGP創英角ｺﾞｼｯｸUB" pitchFamily="50" charset="-128"/>
                          <a:ea typeface="HGP創英角ｺﾞｼｯｸUB" pitchFamily="50" charset="-128"/>
                        </a:rPr>
                        <a:t>よっ</a:t>
                      </a:r>
                      <a:r>
                        <a:rPr lang="ja-JP" altLang="en-US" sz="1200" b="0" dirty="0" smtClean="0">
                          <a:latin typeface="HGP創英角ｺﾞｼｯｸUB" pitchFamily="50" charset="-128"/>
                          <a:ea typeface="HGP創英角ｺﾞｼｯｸUB" pitchFamily="50" charset="-128"/>
                        </a:rPr>
                        <a:t>とー</a:t>
                      </a:r>
                      <a:r>
                        <a:rPr lang="ja-JP" altLang="en-US" sz="1200" b="0" dirty="0" err="1" smtClean="0">
                          <a:latin typeface="HGP創英角ｺﾞｼｯｸUB" pitchFamily="50" charset="-128"/>
                          <a:ea typeface="HGP創英角ｺﾞｼｯｸUB" pitchFamily="50" charset="-128"/>
                        </a:rPr>
                        <a:t>くりゃす</a:t>
                      </a:r>
                      <a:endParaRPr lang="ja-JP" altLang="en-US" sz="1200" b="0" dirty="0" smtClean="0">
                        <a:latin typeface="HGP創英角ｺﾞｼｯｸUB" pitchFamily="50" charset="-128"/>
                        <a:ea typeface="HGP創英角ｺﾞｼｯｸUB" pitchFamily="50" charset="-128"/>
                      </a:endParaRPr>
                    </a:p>
                    <a:p>
                      <a:endParaRPr kumimoji="1" lang="ja-JP" altLang="en-US" sz="1200" b="0" dirty="0">
                        <a:latin typeface="HGP創英角ｺﾞｼｯｸUB" pitchFamily="50" charset="-128"/>
                        <a:ea typeface="HGP創英角ｺﾞｼｯｸUB" pitchFamily="50" charset="-128"/>
                      </a:endParaRPr>
                    </a:p>
                  </a:txBody>
                  <a:tcPr/>
                </a:tc>
                <a:tc>
                  <a:txBody>
                    <a:bodyPr/>
                    <a:lstStyle/>
                    <a:p>
                      <a:r>
                        <a:rPr lang="ja-JP" altLang="en-US" sz="1000" b="0" dirty="0" smtClean="0"/>
                        <a:t>増田隆子</a:t>
                      </a:r>
                      <a:endParaRPr kumimoji="1" lang="ja-JP" altLang="en-US" sz="1000" b="0" dirty="0"/>
                    </a:p>
                  </a:txBody>
                  <a:tcPr/>
                </a:tc>
                <a:tc>
                  <a:txBody>
                    <a:bodyPr/>
                    <a:lstStyle/>
                    <a:p>
                      <a:r>
                        <a:rPr kumimoji="1" lang="ja-JP" altLang="en-US" sz="1200" b="0" dirty="0" smtClean="0"/>
                        <a:t>南区</a:t>
                      </a:r>
                      <a:endParaRPr kumimoji="1" lang="ja-JP" altLang="en-US"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dk1"/>
                          </a:solidFill>
                          <a:latin typeface="+mn-lt"/>
                          <a:ea typeface="+mn-ea"/>
                          <a:cs typeface="+mn-cs"/>
                        </a:rPr>
                        <a:t>毎月絵手紙教室、偶数月にはガレージバザーと</a:t>
                      </a:r>
                      <a:r>
                        <a:rPr kumimoji="1" lang="ja-JP" altLang="en-US" sz="1200" b="1" u="sng" kern="1200" dirty="0" smtClean="0">
                          <a:solidFill>
                            <a:srgbClr val="00B050"/>
                          </a:solidFill>
                          <a:latin typeface="+mn-lt"/>
                          <a:ea typeface="+mn-ea"/>
                          <a:cs typeface="+mn-cs"/>
                        </a:rPr>
                        <a:t>無料喫茶</a:t>
                      </a:r>
                      <a:r>
                        <a:rPr kumimoji="1" lang="ja-JP" altLang="en-US" sz="1200" b="0" kern="1200" dirty="0" smtClean="0">
                          <a:solidFill>
                            <a:schemeClr val="dk1"/>
                          </a:solidFill>
                          <a:latin typeface="+mn-lt"/>
                          <a:ea typeface="+mn-ea"/>
                          <a:cs typeface="+mn-cs"/>
                        </a:rPr>
                        <a:t>も開催している。</a:t>
                      </a:r>
                      <a:r>
                        <a:rPr lang="ja-JP" altLang="en-US" sz="1200" b="0" dirty="0" smtClean="0"/>
                        <a:t> </a:t>
                      </a:r>
                      <a:r>
                        <a:rPr kumimoji="1" lang="ja-JP" altLang="en-US" sz="1200" b="1" u="sng" kern="1200" dirty="0" smtClean="0">
                          <a:solidFill>
                            <a:srgbClr val="00B050"/>
                          </a:solidFill>
                          <a:latin typeface="+mn-lt"/>
                          <a:ea typeface="+mn-ea"/>
                          <a:cs typeface="+mn-cs"/>
                        </a:rPr>
                        <a:t>バザー開催時には</a:t>
                      </a:r>
                      <a:r>
                        <a:rPr kumimoji="1" lang="en-US" altLang="ja-JP" sz="1200" b="1" u="sng" kern="1200" dirty="0" smtClean="0">
                          <a:solidFill>
                            <a:srgbClr val="00B050"/>
                          </a:solidFill>
                          <a:latin typeface="+mn-lt"/>
                          <a:ea typeface="+mn-ea"/>
                          <a:cs typeface="+mn-cs"/>
                        </a:rPr>
                        <a:t>100</a:t>
                      </a:r>
                      <a:r>
                        <a:rPr kumimoji="1" lang="ja-JP" altLang="en-US" sz="1200" b="1" u="sng" kern="1200" dirty="0" smtClean="0">
                          <a:solidFill>
                            <a:srgbClr val="00B050"/>
                          </a:solidFill>
                          <a:latin typeface="+mn-lt"/>
                          <a:ea typeface="+mn-ea"/>
                          <a:cs typeface="+mn-cs"/>
                        </a:rPr>
                        <a:t>人ほどの人</a:t>
                      </a:r>
                      <a:r>
                        <a:rPr kumimoji="1" lang="ja-JP" altLang="en-US" sz="1200" b="0" kern="1200" dirty="0" smtClean="0">
                          <a:solidFill>
                            <a:schemeClr val="dk1"/>
                          </a:solidFill>
                          <a:latin typeface="+mn-lt"/>
                          <a:ea typeface="+mn-ea"/>
                          <a:cs typeface="+mn-cs"/>
                        </a:rPr>
                        <a:t>が集まる。</a:t>
                      </a:r>
                      <a:r>
                        <a:rPr lang="ja-JP" altLang="en-US" sz="1200" b="0" dirty="0" smtClean="0"/>
                        <a:t> </a:t>
                      </a:r>
                    </a:p>
                    <a:p>
                      <a:endParaRPr kumimoji="1" lang="ja-JP" altLang="en-US" sz="1200" b="0" dirty="0"/>
                    </a:p>
                  </a:txBody>
                  <a:tcPr/>
                </a:tc>
              </a:tr>
              <a:tr h="521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創英角ｺﾞｼｯｸUB" pitchFamily="50" charset="-128"/>
                          <a:ea typeface="HGP創英角ｺﾞｼｯｸUB" pitchFamily="50" charset="-128"/>
                        </a:rPr>
                        <a:t>カスタくんの町家</a:t>
                      </a:r>
                    </a:p>
                  </a:txBody>
                  <a:tcPr/>
                </a:tc>
                <a:tc>
                  <a:txBody>
                    <a:bodyPr/>
                    <a:lstStyle/>
                    <a:p>
                      <a:r>
                        <a:rPr lang="ja-JP" altLang="en-US" sz="1000" b="0" dirty="0" smtClean="0"/>
                        <a:t>植木　力</a:t>
                      </a:r>
                      <a:endParaRPr kumimoji="1" lang="ja-JP" altLang="en-US" sz="1000" b="0" dirty="0"/>
                    </a:p>
                  </a:txBody>
                  <a:tcPr/>
                </a:tc>
                <a:tc>
                  <a:txBody>
                    <a:bodyPr/>
                    <a:lstStyle/>
                    <a:p>
                      <a:r>
                        <a:rPr kumimoji="1" lang="ja-JP" altLang="en-US" sz="1200" b="0" dirty="0" smtClean="0"/>
                        <a:t>南区</a:t>
                      </a:r>
                      <a:endParaRPr kumimoji="1" lang="ja-JP" altLang="en-US" sz="1200" b="0" dirty="0"/>
                    </a:p>
                  </a:txBody>
                  <a:tcPr/>
                </a:tc>
                <a:tc>
                  <a:txBody>
                    <a:bodyPr/>
                    <a:lstStyle/>
                    <a:p>
                      <a:r>
                        <a:rPr lang="ja-JP" altLang="en-US" sz="1200" b="0" dirty="0" smtClean="0"/>
                        <a:t>団体登録し、年会費と利用料を支払うことによりその町家を利用することができる。また、毎月第二金曜日には交流会が開かれており、</a:t>
                      </a:r>
                      <a:r>
                        <a:rPr lang="ja-JP" altLang="en-US" sz="1200" b="1" u="sng" dirty="0" smtClean="0">
                          <a:solidFill>
                            <a:srgbClr val="00B050"/>
                          </a:solidFill>
                        </a:rPr>
                        <a:t>１８歳から８０歳までの年齢の方が交流</a:t>
                      </a:r>
                      <a:r>
                        <a:rPr lang="ja-JP" altLang="en-US" sz="1200" b="0" dirty="0" smtClean="0"/>
                        <a:t>をしている。 </a:t>
                      </a:r>
                      <a:endParaRPr kumimoji="1" lang="ja-JP" altLang="en-US" sz="1200" b="0" dirty="0"/>
                    </a:p>
                  </a:txBody>
                  <a:tcPr/>
                </a:tc>
              </a:tr>
              <a:tr h="476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創英角ｺﾞｼｯｸUB" pitchFamily="50" charset="-128"/>
                          <a:ea typeface="HGP創英角ｺﾞｼｯｸUB" pitchFamily="50" charset="-128"/>
                        </a:rPr>
                        <a:t>南太秦ふれあいサンデーモーニングカフェ</a:t>
                      </a:r>
                    </a:p>
                    <a:p>
                      <a:endParaRPr kumimoji="1" lang="ja-JP" altLang="en-US" sz="1200" b="0" dirty="0">
                        <a:latin typeface="HGP創英角ｺﾞｼｯｸUB" pitchFamily="50" charset="-128"/>
                        <a:ea typeface="HGP創英角ｺﾞｼｯｸUB" pitchFamily="50" charset="-128"/>
                      </a:endParaRPr>
                    </a:p>
                  </a:txBody>
                  <a:tcPr/>
                </a:tc>
                <a:tc>
                  <a:txBody>
                    <a:bodyPr/>
                    <a:lstStyle/>
                    <a:p>
                      <a:r>
                        <a:rPr lang="ja-JP" altLang="en-US" sz="1000" b="0" dirty="0" smtClean="0"/>
                        <a:t>高岡宏行</a:t>
                      </a:r>
                      <a:endParaRPr kumimoji="1" lang="ja-JP" altLang="en-US" sz="1000" b="0" dirty="0"/>
                    </a:p>
                  </a:txBody>
                  <a:tcPr/>
                </a:tc>
                <a:tc>
                  <a:txBody>
                    <a:bodyPr/>
                    <a:lstStyle/>
                    <a:p>
                      <a:r>
                        <a:rPr kumimoji="1" lang="ja-JP" altLang="en-US" sz="1200" b="0" dirty="0" smtClean="0"/>
                        <a:t>右京区</a:t>
                      </a:r>
                      <a:endParaRPr kumimoji="1" lang="ja-JP" altLang="en-US" sz="1200" b="0" dirty="0"/>
                    </a:p>
                  </a:txBody>
                  <a:tcPr/>
                </a:tc>
                <a:tc>
                  <a:txBody>
                    <a:bodyPr/>
                    <a:lstStyle/>
                    <a:p>
                      <a:r>
                        <a:rPr lang="ja-JP" altLang="en-US" sz="1200" b="0" dirty="0" smtClean="0"/>
                        <a:t>小学校の一教室を使用し、</a:t>
                      </a:r>
                      <a:r>
                        <a:rPr lang="ja-JP" altLang="en-US" sz="1200" b="1" u="sng" dirty="0" smtClean="0">
                          <a:solidFill>
                            <a:srgbClr val="00B050"/>
                          </a:solidFill>
                        </a:rPr>
                        <a:t>地域住民の方と直接話し合え、一緒に食事をとったり</a:t>
                      </a:r>
                      <a:r>
                        <a:rPr lang="ja-JP" altLang="en-US" sz="1200" b="0" dirty="0" smtClean="0"/>
                        <a:t>、何か問題があった時にも</a:t>
                      </a:r>
                      <a:r>
                        <a:rPr lang="ja-JP" altLang="en-US" sz="1200" b="1" u="sng" dirty="0" smtClean="0">
                          <a:solidFill>
                            <a:srgbClr val="00B050"/>
                          </a:solidFill>
                        </a:rPr>
                        <a:t>気軽に相談</a:t>
                      </a:r>
                      <a:r>
                        <a:rPr lang="ja-JP" altLang="en-US" sz="1200" b="0" dirty="0" smtClean="0"/>
                        <a:t>できる。</a:t>
                      </a:r>
                      <a:endParaRPr kumimoji="1" lang="ja-JP" altLang="en-US" sz="1200" b="0" dirty="0"/>
                    </a:p>
                  </a:txBody>
                  <a:tcPr/>
                </a:tc>
              </a:tr>
              <a:tr h="476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創英角ｺﾞｼｯｸUB" pitchFamily="50" charset="-128"/>
                          <a:ea typeface="HGP創英角ｺﾞｼｯｸUB" pitchFamily="50" charset="-128"/>
                        </a:rPr>
                        <a:t>くらしの支援</a:t>
                      </a:r>
                      <a:r>
                        <a:rPr lang="en-US" altLang="ja-JP" sz="1200" b="0" dirty="0" smtClean="0">
                          <a:latin typeface="HGP創英角ｺﾞｼｯｸUB" pitchFamily="50" charset="-128"/>
                          <a:ea typeface="HGP創英角ｺﾞｼｯｸUB" pitchFamily="50" charset="-128"/>
                        </a:rPr>
                        <a:t>NETWORK</a:t>
                      </a:r>
                    </a:p>
                    <a:p>
                      <a:endParaRPr kumimoji="1" lang="ja-JP" altLang="en-US" sz="1200" b="0" dirty="0">
                        <a:latin typeface="HGP創英角ｺﾞｼｯｸUB" pitchFamily="50" charset="-128"/>
                        <a:ea typeface="HGP創英角ｺﾞｼｯｸUB" pitchFamily="50" charset="-128"/>
                      </a:endParaRPr>
                    </a:p>
                  </a:txBody>
                  <a:tcPr/>
                </a:tc>
                <a:tc>
                  <a:txBody>
                    <a:bodyPr/>
                    <a:lstStyle/>
                    <a:p>
                      <a:r>
                        <a:rPr lang="ja-JP" altLang="en-US" sz="1000" b="0" dirty="0" smtClean="0"/>
                        <a:t>北川美子</a:t>
                      </a:r>
                      <a:endParaRPr kumimoji="1" lang="ja-JP" altLang="en-US" sz="1000" b="0" dirty="0"/>
                    </a:p>
                  </a:txBody>
                  <a:tcPr/>
                </a:tc>
                <a:tc>
                  <a:txBody>
                    <a:bodyPr/>
                    <a:lstStyle/>
                    <a:p>
                      <a:r>
                        <a:rPr kumimoji="1" lang="ja-JP" altLang="en-US" sz="1200" b="0" dirty="0" smtClean="0"/>
                        <a:t>西京区</a:t>
                      </a:r>
                      <a:endParaRPr kumimoji="1" lang="ja-JP" altLang="en-US" sz="1200" b="0" dirty="0"/>
                    </a:p>
                  </a:txBody>
                  <a:tcPr/>
                </a:tc>
                <a:tc>
                  <a:txBody>
                    <a:bodyPr/>
                    <a:lstStyle/>
                    <a:p>
                      <a:r>
                        <a:rPr lang="ja-JP" altLang="en-US" sz="1200" b="0" dirty="0" smtClean="0"/>
                        <a:t>毎月１回、介護研究会という名称で、地域での介護の在り方などを講師を招き勉強、そして</a:t>
                      </a:r>
                      <a:r>
                        <a:rPr lang="ja-JP" altLang="en-US" sz="1200" b="1" u="sng" dirty="0" smtClean="0">
                          <a:solidFill>
                            <a:srgbClr val="00B050"/>
                          </a:solidFill>
                        </a:rPr>
                        <a:t>交流</a:t>
                      </a:r>
                      <a:r>
                        <a:rPr lang="ja-JP" altLang="en-US" sz="1200" b="0" dirty="0" smtClean="0"/>
                        <a:t>している。</a:t>
                      </a:r>
                      <a:endParaRPr kumimoji="1" lang="ja-JP" altLang="en-US" sz="1200" b="0" dirty="0"/>
                    </a:p>
                  </a:txBody>
                  <a:tcPr/>
                </a:tc>
              </a:tr>
            </a:tbl>
          </a:graphicData>
        </a:graphic>
      </p:graphicFrame>
    </p:spTree>
  </p:cSld>
  <p:clrMapOvr>
    <a:masterClrMapping/>
  </p:clrMapOvr>
  <p:transition advTm="2490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1476375" y="1106488"/>
            <a:ext cx="6264275" cy="5635625"/>
          </a:xfrm>
          <a:prstGeom prst="rect">
            <a:avLst/>
          </a:prstGeom>
          <a:noFill/>
          <a:ln w="9525">
            <a:noFill/>
            <a:miter lim="800000"/>
            <a:headEnd/>
            <a:tailEnd/>
          </a:ln>
        </p:spPr>
      </p:pic>
      <p:pic>
        <p:nvPicPr>
          <p:cNvPr id="23555" name="図 3" descr="ハートと手.jpg"/>
          <p:cNvPicPr>
            <a:picLocks noChangeAspect="1"/>
          </p:cNvPicPr>
          <p:nvPr/>
        </p:nvPicPr>
        <p:blipFill>
          <a:blip r:embed="rId4"/>
          <a:srcRect/>
          <a:stretch>
            <a:fillRect/>
          </a:stretch>
        </p:blipFill>
        <p:spPr bwMode="auto">
          <a:xfrm>
            <a:off x="7740650" y="115888"/>
            <a:ext cx="968375" cy="688975"/>
          </a:xfrm>
          <a:prstGeom prst="rect">
            <a:avLst/>
          </a:prstGeom>
          <a:noFill/>
          <a:ln w="9525">
            <a:noFill/>
            <a:miter lim="800000"/>
            <a:headEnd/>
            <a:tailEnd/>
          </a:ln>
        </p:spPr>
      </p:pic>
      <p:sp>
        <p:nvSpPr>
          <p:cNvPr id="23556" name="テキスト ボックス 2"/>
          <p:cNvSpPr txBox="1">
            <a:spLocks noChangeArrowheads="1"/>
          </p:cNvSpPr>
          <p:nvPr/>
        </p:nvSpPr>
        <p:spPr bwMode="auto">
          <a:xfrm>
            <a:off x="1" y="284163"/>
            <a:ext cx="7920038" cy="553998"/>
          </a:xfrm>
          <a:prstGeom prst="rect">
            <a:avLst/>
          </a:prstGeom>
          <a:noFill/>
          <a:ln w="9525">
            <a:noFill/>
            <a:miter lim="800000"/>
            <a:headEnd/>
            <a:tailEnd/>
          </a:ln>
        </p:spPr>
        <p:txBody>
          <a:bodyPr wrap="square">
            <a:spAutoFit/>
          </a:bodyPr>
          <a:lstStyle/>
          <a:p>
            <a:pPr algn="ctr"/>
            <a:r>
              <a:rPr lang="ja-JP" altLang="en-US" sz="3000" dirty="0">
                <a:solidFill>
                  <a:schemeClr val="tx2"/>
                </a:solidFill>
              </a:rPr>
              <a:t>聞き取り調査から見えた「まちの縁側」 の分類</a:t>
            </a:r>
          </a:p>
        </p:txBody>
      </p:sp>
      <p:sp>
        <p:nvSpPr>
          <p:cNvPr id="23557" name="テキスト ボックス 3"/>
          <p:cNvSpPr txBox="1">
            <a:spLocks noChangeArrowheads="1"/>
          </p:cNvSpPr>
          <p:nvPr/>
        </p:nvSpPr>
        <p:spPr bwMode="auto">
          <a:xfrm>
            <a:off x="2525713" y="3956050"/>
            <a:ext cx="1579562" cy="369888"/>
          </a:xfrm>
          <a:prstGeom prst="rect">
            <a:avLst/>
          </a:prstGeom>
          <a:noFill/>
          <a:ln w="9525">
            <a:noFill/>
            <a:miter lim="800000"/>
            <a:headEnd/>
            <a:tailEnd/>
          </a:ln>
        </p:spPr>
        <p:txBody>
          <a:bodyPr wrap="none">
            <a:spAutoFit/>
          </a:bodyPr>
          <a:lstStyle/>
          <a:p>
            <a:r>
              <a:rPr lang="ja-JP" altLang="en-US">
                <a:solidFill>
                  <a:srgbClr val="CC3300"/>
                </a:solidFill>
              </a:rPr>
              <a:t>カスタくんの家</a:t>
            </a:r>
            <a:endParaRPr lang="en-US" altLang="ja-JP">
              <a:solidFill>
                <a:srgbClr val="CC3300"/>
              </a:solidFill>
            </a:endParaRPr>
          </a:p>
        </p:txBody>
      </p:sp>
      <p:sp>
        <p:nvSpPr>
          <p:cNvPr id="23558" name="テキスト ボックス 12"/>
          <p:cNvSpPr txBox="1">
            <a:spLocks noChangeArrowheads="1"/>
          </p:cNvSpPr>
          <p:nvPr/>
        </p:nvSpPr>
        <p:spPr bwMode="auto">
          <a:xfrm>
            <a:off x="2189163" y="2101850"/>
            <a:ext cx="2670175" cy="369888"/>
          </a:xfrm>
          <a:prstGeom prst="rect">
            <a:avLst/>
          </a:prstGeom>
          <a:noFill/>
          <a:ln w="9525">
            <a:noFill/>
            <a:miter lim="800000"/>
            <a:headEnd/>
            <a:tailEnd/>
          </a:ln>
        </p:spPr>
        <p:txBody>
          <a:bodyPr>
            <a:spAutoFit/>
          </a:bodyPr>
          <a:lstStyle/>
          <a:p>
            <a:r>
              <a:rPr lang="ja-JP" altLang="en-US">
                <a:solidFill>
                  <a:srgbClr val="CC3300"/>
                </a:solidFill>
              </a:rPr>
              <a:t>まちの学び舎ハルハウス</a:t>
            </a:r>
          </a:p>
        </p:txBody>
      </p:sp>
      <p:sp>
        <p:nvSpPr>
          <p:cNvPr id="23559" name="テキスト ボックス 5"/>
          <p:cNvSpPr txBox="1">
            <a:spLocks noChangeArrowheads="1"/>
          </p:cNvSpPr>
          <p:nvPr/>
        </p:nvSpPr>
        <p:spPr bwMode="auto">
          <a:xfrm>
            <a:off x="4746625" y="3902075"/>
            <a:ext cx="1409700" cy="369888"/>
          </a:xfrm>
          <a:prstGeom prst="rect">
            <a:avLst/>
          </a:prstGeom>
          <a:noFill/>
          <a:ln w="9525">
            <a:noFill/>
            <a:miter lim="800000"/>
            <a:headEnd/>
            <a:tailEnd/>
          </a:ln>
        </p:spPr>
        <p:txBody>
          <a:bodyPr wrap="none">
            <a:spAutoFit/>
          </a:bodyPr>
          <a:lstStyle/>
          <a:p>
            <a:r>
              <a:rPr lang="ja-JP" altLang="en-US">
                <a:solidFill>
                  <a:srgbClr val="CC3300"/>
                </a:solidFill>
              </a:rPr>
              <a:t>とねりこの家</a:t>
            </a:r>
          </a:p>
        </p:txBody>
      </p:sp>
      <p:sp>
        <p:nvSpPr>
          <p:cNvPr id="23560" name="テキスト ボックス 6"/>
          <p:cNvSpPr txBox="1">
            <a:spLocks noChangeArrowheads="1"/>
          </p:cNvSpPr>
          <p:nvPr/>
        </p:nvSpPr>
        <p:spPr bwMode="auto">
          <a:xfrm>
            <a:off x="1758950" y="3297238"/>
            <a:ext cx="1804988" cy="369887"/>
          </a:xfrm>
          <a:prstGeom prst="rect">
            <a:avLst/>
          </a:prstGeom>
          <a:noFill/>
          <a:ln w="9525">
            <a:noFill/>
            <a:miter lim="800000"/>
            <a:headEnd/>
            <a:tailEnd/>
          </a:ln>
        </p:spPr>
        <p:txBody>
          <a:bodyPr wrap="none">
            <a:spAutoFit/>
          </a:bodyPr>
          <a:lstStyle/>
          <a:p>
            <a:r>
              <a:rPr lang="ja-JP" altLang="en-US">
                <a:solidFill>
                  <a:srgbClr val="CC3300"/>
                </a:solidFill>
              </a:rPr>
              <a:t>おしゃべりサロン</a:t>
            </a:r>
          </a:p>
        </p:txBody>
      </p:sp>
      <p:sp>
        <p:nvSpPr>
          <p:cNvPr id="23561" name="テキスト ボックス 7"/>
          <p:cNvSpPr txBox="1">
            <a:spLocks noChangeArrowheads="1"/>
          </p:cNvSpPr>
          <p:nvPr/>
        </p:nvSpPr>
        <p:spPr bwMode="auto">
          <a:xfrm>
            <a:off x="3314700" y="2527300"/>
            <a:ext cx="3492500" cy="646113"/>
          </a:xfrm>
          <a:prstGeom prst="rect">
            <a:avLst/>
          </a:prstGeom>
          <a:noFill/>
          <a:ln w="9525">
            <a:noFill/>
            <a:miter lim="800000"/>
            <a:headEnd/>
            <a:tailEnd/>
          </a:ln>
        </p:spPr>
        <p:txBody>
          <a:bodyPr wrap="none">
            <a:spAutoFit/>
          </a:bodyPr>
          <a:lstStyle/>
          <a:p>
            <a:r>
              <a:rPr lang="ja-JP" altLang="en-US" dirty="0">
                <a:solidFill>
                  <a:srgbClr val="CC3300"/>
                </a:solidFill>
              </a:rPr>
              <a:t>のびのび＠モーニング・</a:t>
            </a:r>
            <a:endParaRPr lang="en-US" altLang="ja-JP" dirty="0">
              <a:solidFill>
                <a:srgbClr val="CC3300"/>
              </a:solidFill>
            </a:endParaRPr>
          </a:p>
          <a:p>
            <a:r>
              <a:rPr lang="ja-JP" altLang="en-US" dirty="0">
                <a:solidFill>
                  <a:srgbClr val="CC3300"/>
                </a:solidFill>
              </a:rPr>
              <a:t>南太秦ふれあいモーニングカフェ</a:t>
            </a:r>
          </a:p>
        </p:txBody>
      </p:sp>
      <p:cxnSp>
        <p:nvCxnSpPr>
          <p:cNvPr id="27" name="直線コネクタ 26"/>
          <p:cNvCxnSpPr/>
          <p:nvPr/>
        </p:nvCxnSpPr>
        <p:spPr>
          <a:xfrm>
            <a:off x="4140200" y="3038475"/>
            <a:ext cx="0" cy="5016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563" name="テキスト ボックス 8"/>
          <p:cNvSpPr txBox="1">
            <a:spLocks noChangeArrowheads="1"/>
          </p:cNvSpPr>
          <p:nvPr/>
        </p:nvSpPr>
        <p:spPr bwMode="auto">
          <a:xfrm>
            <a:off x="5219700" y="4410075"/>
            <a:ext cx="1339850" cy="368300"/>
          </a:xfrm>
          <a:prstGeom prst="rect">
            <a:avLst/>
          </a:prstGeom>
          <a:noFill/>
          <a:ln w="9525">
            <a:noFill/>
            <a:miter lim="800000"/>
            <a:headEnd/>
            <a:tailEnd/>
          </a:ln>
        </p:spPr>
        <p:txBody>
          <a:bodyPr wrap="none">
            <a:spAutoFit/>
          </a:bodyPr>
          <a:lstStyle/>
          <a:p>
            <a:r>
              <a:rPr lang="ja-JP" altLang="en-US">
                <a:solidFill>
                  <a:srgbClr val="CC3300"/>
                </a:solidFill>
              </a:rPr>
              <a:t>綾小路の蟻</a:t>
            </a:r>
          </a:p>
        </p:txBody>
      </p:sp>
      <p:sp>
        <p:nvSpPr>
          <p:cNvPr id="23564" name="テキスト ボックス 9"/>
          <p:cNvSpPr txBox="1">
            <a:spLocks noChangeArrowheads="1"/>
          </p:cNvSpPr>
          <p:nvPr/>
        </p:nvSpPr>
        <p:spPr bwMode="auto">
          <a:xfrm>
            <a:off x="3616325" y="4795838"/>
            <a:ext cx="1262063" cy="368300"/>
          </a:xfrm>
          <a:prstGeom prst="rect">
            <a:avLst/>
          </a:prstGeom>
          <a:noFill/>
          <a:ln w="9525">
            <a:noFill/>
            <a:miter lim="800000"/>
            <a:headEnd/>
            <a:tailEnd/>
          </a:ln>
        </p:spPr>
        <p:txBody>
          <a:bodyPr wrap="none">
            <a:spAutoFit/>
          </a:bodyPr>
          <a:lstStyle/>
          <a:p>
            <a:r>
              <a:rPr lang="ja-JP" altLang="en-US">
                <a:solidFill>
                  <a:srgbClr val="CC3300"/>
                </a:solidFill>
              </a:rPr>
              <a:t>かたりば朋</a:t>
            </a:r>
          </a:p>
        </p:txBody>
      </p:sp>
      <p:sp>
        <p:nvSpPr>
          <p:cNvPr id="23565" name="テキスト ボックス 10"/>
          <p:cNvSpPr txBox="1">
            <a:spLocks noChangeArrowheads="1"/>
          </p:cNvSpPr>
          <p:nvPr/>
        </p:nvSpPr>
        <p:spPr bwMode="auto">
          <a:xfrm>
            <a:off x="5003800" y="3533775"/>
            <a:ext cx="1690688" cy="368300"/>
          </a:xfrm>
          <a:prstGeom prst="rect">
            <a:avLst/>
          </a:prstGeom>
          <a:noFill/>
          <a:ln w="9525">
            <a:noFill/>
            <a:miter lim="800000"/>
            <a:headEnd/>
            <a:tailEnd/>
          </a:ln>
        </p:spPr>
        <p:txBody>
          <a:bodyPr wrap="none">
            <a:spAutoFit/>
          </a:bodyPr>
          <a:lstStyle/>
          <a:p>
            <a:r>
              <a:rPr lang="ja-JP" altLang="en-US">
                <a:solidFill>
                  <a:srgbClr val="CC3300"/>
                </a:solidFill>
              </a:rPr>
              <a:t>よっとくりゃーす</a:t>
            </a:r>
          </a:p>
        </p:txBody>
      </p:sp>
      <p:cxnSp>
        <p:nvCxnSpPr>
          <p:cNvPr id="32" name="直線コネクタ 31"/>
          <p:cNvCxnSpPr>
            <a:endCxn id="23557" idx="3"/>
          </p:cNvCxnSpPr>
          <p:nvPr/>
        </p:nvCxnSpPr>
        <p:spPr>
          <a:xfrm flipH="1">
            <a:off x="4105275" y="3824288"/>
            <a:ext cx="187325" cy="3175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567" name="テキスト ボックス 11"/>
          <p:cNvSpPr txBox="1">
            <a:spLocks noChangeArrowheads="1"/>
          </p:cNvSpPr>
          <p:nvPr/>
        </p:nvSpPr>
        <p:spPr bwMode="auto">
          <a:xfrm>
            <a:off x="1116013" y="4397375"/>
            <a:ext cx="2533650" cy="368300"/>
          </a:xfrm>
          <a:prstGeom prst="rect">
            <a:avLst/>
          </a:prstGeom>
          <a:noFill/>
          <a:ln w="9525">
            <a:noFill/>
            <a:miter lim="800000"/>
            <a:headEnd/>
            <a:tailEnd/>
          </a:ln>
        </p:spPr>
        <p:txBody>
          <a:bodyPr wrap="none">
            <a:spAutoFit/>
          </a:bodyPr>
          <a:lstStyle/>
          <a:p>
            <a:r>
              <a:rPr lang="ja-JP" altLang="en-US">
                <a:solidFill>
                  <a:srgbClr val="CC3300"/>
                </a:solidFill>
              </a:rPr>
              <a:t>くらしの支援ネットワーク</a:t>
            </a:r>
          </a:p>
        </p:txBody>
      </p:sp>
      <p:sp>
        <p:nvSpPr>
          <p:cNvPr id="23568" name="テキスト ボックス 30"/>
          <p:cNvSpPr txBox="1">
            <a:spLocks noChangeArrowheads="1"/>
          </p:cNvSpPr>
          <p:nvPr/>
        </p:nvSpPr>
        <p:spPr bwMode="auto">
          <a:xfrm>
            <a:off x="214313" y="806450"/>
            <a:ext cx="3816350" cy="368300"/>
          </a:xfrm>
          <a:prstGeom prst="rect">
            <a:avLst/>
          </a:prstGeom>
          <a:noFill/>
          <a:ln w="9525">
            <a:noFill/>
            <a:miter lim="800000"/>
            <a:headEnd/>
            <a:tailEnd/>
          </a:ln>
        </p:spPr>
        <p:txBody>
          <a:bodyPr wrap="none">
            <a:spAutoFit/>
          </a:bodyPr>
          <a:lstStyle/>
          <a:p>
            <a:r>
              <a:rPr lang="ja-JP" altLang="en-US">
                <a:solidFill>
                  <a:srgbClr val="00B050"/>
                </a:solidFill>
              </a:rPr>
              <a:t>→ビジネスとして成立させるかどうか</a:t>
            </a:r>
          </a:p>
        </p:txBody>
      </p:sp>
      <p:sp>
        <p:nvSpPr>
          <p:cNvPr id="23569" name="テキスト ボックス 27"/>
          <p:cNvSpPr txBox="1">
            <a:spLocks noChangeArrowheads="1"/>
          </p:cNvSpPr>
          <p:nvPr/>
        </p:nvSpPr>
        <p:spPr bwMode="auto">
          <a:xfrm>
            <a:off x="6908800" y="3625850"/>
            <a:ext cx="1800225" cy="646113"/>
          </a:xfrm>
          <a:prstGeom prst="rect">
            <a:avLst/>
          </a:prstGeom>
          <a:noFill/>
          <a:ln w="9525">
            <a:noFill/>
            <a:miter lim="800000"/>
            <a:headEnd/>
            <a:tailEnd/>
          </a:ln>
        </p:spPr>
        <p:txBody>
          <a:bodyPr wrap="none">
            <a:spAutoFit/>
          </a:bodyPr>
          <a:lstStyle/>
          <a:p>
            <a:r>
              <a:rPr lang="ja-JP" altLang="en-US" dirty="0">
                <a:solidFill>
                  <a:srgbClr val="00B050"/>
                </a:solidFill>
              </a:rPr>
              <a:t>→地域住民への</a:t>
            </a:r>
            <a:endParaRPr lang="en-US" altLang="ja-JP" dirty="0">
              <a:solidFill>
                <a:srgbClr val="00B050"/>
              </a:solidFill>
            </a:endParaRPr>
          </a:p>
          <a:p>
            <a:r>
              <a:rPr lang="ja-JP" altLang="en-US" dirty="0">
                <a:solidFill>
                  <a:srgbClr val="00B050"/>
                </a:solidFill>
              </a:rPr>
              <a:t>　　見守り</a:t>
            </a:r>
          </a:p>
        </p:txBody>
      </p:sp>
      <p:sp>
        <p:nvSpPr>
          <p:cNvPr id="23570" name="テキスト ボックス 26"/>
          <p:cNvSpPr txBox="1">
            <a:spLocks noChangeArrowheads="1"/>
          </p:cNvSpPr>
          <p:nvPr/>
        </p:nvSpPr>
        <p:spPr bwMode="auto">
          <a:xfrm>
            <a:off x="1116013" y="6165850"/>
            <a:ext cx="1800225" cy="368300"/>
          </a:xfrm>
          <a:prstGeom prst="rect">
            <a:avLst/>
          </a:prstGeom>
          <a:noFill/>
          <a:ln w="9525">
            <a:noFill/>
            <a:miter lim="800000"/>
            <a:headEnd/>
            <a:tailEnd/>
          </a:ln>
        </p:spPr>
        <p:txBody>
          <a:bodyPr wrap="none">
            <a:spAutoFit/>
          </a:bodyPr>
          <a:lstStyle/>
          <a:p>
            <a:r>
              <a:rPr lang="ja-JP" altLang="en-US">
                <a:solidFill>
                  <a:srgbClr val="00B050"/>
                </a:solidFill>
              </a:rPr>
              <a:t>→参加者開放度</a:t>
            </a:r>
          </a:p>
        </p:txBody>
      </p:sp>
      <p:cxnSp>
        <p:nvCxnSpPr>
          <p:cNvPr id="4" name="直線矢印コネクタ 3"/>
          <p:cNvCxnSpPr/>
          <p:nvPr/>
        </p:nvCxnSpPr>
        <p:spPr>
          <a:xfrm flipV="1">
            <a:off x="7092950" y="1885950"/>
            <a:ext cx="300038" cy="1287463"/>
          </a:xfrm>
          <a:prstGeom prst="straightConnector1">
            <a:avLst/>
          </a:prstGeom>
          <a:ln w="38100">
            <a:solidFill>
              <a:srgbClr val="21B2CF"/>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6516688" y="3608388"/>
            <a:ext cx="439737" cy="1654175"/>
          </a:xfrm>
          <a:prstGeom prst="straightConnector1">
            <a:avLst/>
          </a:prstGeom>
          <a:ln w="38100">
            <a:solidFill>
              <a:srgbClr val="21B2CF"/>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3152775" y="1106488"/>
            <a:ext cx="952500" cy="355600"/>
          </a:xfrm>
          <a:prstGeom prst="straightConnector1">
            <a:avLst/>
          </a:prstGeom>
          <a:ln w="38100">
            <a:solidFill>
              <a:srgbClr val="21B2C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1403350" y="1828800"/>
            <a:ext cx="723900" cy="273050"/>
          </a:xfrm>
          <a:prstGeom prst="straightConnector1">
            <a:avLst/>
          </a:prstGeom>
          <a:ln w="38100">
            <a:solidFill>
              <a:srgbClr val="21B2CF"/>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flipV="1">
            <a:off x="1979613" y="5164138"/>
            <a:ext cx="1022350" cy="741362"/>
          </a:xfrm>
          <a:prstGeom prst="straightConnector1">
            <a:avLst/>
          </a:prstGeom>
          <a:ln w="38100">
            <a:solidFill>
              <a:srgbClr val="21B2CF"/>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3314700" y="6165850"/>
            <a:ext cx="884238" cy="652463"/>
          </a:xfrm>
          <a:prstGeom prst="straightConnector1">
            <a:avLst/>
          </a:prstGeom>
          <a:ln w="38100">
            <a:solidFill>
              <a:srgbClr val="21B2CF"/>
            </a:solidFill>
            <a:tailEnd type="arrow"/>
          </a:ln>
        </p:spPr>
        <p:style>
          <a:lnRef idx="1">
            <a:schemeClr val="accent1"/>
          </a:lnRef>
          <a:fillRef idx="0">
            <a:schemeClr val="accent1"/>
          </a:fillRef>
          <a:effectRef idx="0">
            <a:schemeClr val="accent1"/>
          </a:effectRef>
          <a:fontRef idx="minor">
            <a:schemeClr val="tx1"/>
          </a:fontRef>
        </p:style>
      </p:cxnSp>
      <p:sp>
        <p:nvSpPr>
          <p:cNvPr id="23577" name="テキスト ボックス 11"/>
          <p:cNvSpPr txBox="1">
            <a:spLocks noChangeArrowheads="1"/>
          </p:cNvSpPr>
          <p:nvPr/>
        </p:nvSpPr>
        <p:spPr bwMode="auto">
          <a:xfrm>
            <a:off x="7392988" y="2470150"/>
            <a:ext cx="1112837" cy="369888"/>
          </a:xfrm>
          <a:prstGeom prst="rect">
            <a:avLst/>
          </a:prstGeom>
          <a:noFill/>
          <a:ln w="9525">
            <a:noFill/>
            <a:miter lim="800000"/>
            <a:headEnd/>
            <a:tailEnd/>
          </a:ln>
        </p:spPr>
        <p:txBody>
          <a:bodyPr>
            <a:spAutoFit/>
          </a:bodyPr>
          <a:lstStyle/>
          <a:p>
            <a:r>
              <a:rPr lang="ja-JP" altLang="en-US" b="1">
                <a:solidFill>
                  <a:srgbClr val="21B2CF"/>
                </a:solidFill>
              </a:rPr>
              <a:t>高</a:t>
            </a:r>
          </a:p>
        </p:txBody>
      </p:sp>
      <p:sp>
        <p:nvSpPr>
          <p:cNvPr id="23578" name="テキスト ボックス 51"/>
          <p:cNvSpPr txBox="1">
            <a:spLocks noChangeArrowheads="1"/>
          </p:cNvSpPr>
          <p:nvPr/>
        </p:nvSpPr>
        <p:spPr bwMode="auto">
          <a:xfrm>
            <a:off x="4073525" y="809625"/>
            <a:ext cx="1112838" cy="368300"/>
          </a:xfrm>
          <a:prstGeom prst="rect">
            <a:avLst/>
          </a:prstGeom>
          <a:noFill/>
          <a:ln w="9525">
            <a:noFill/>
            <a:miter lim="800000"/>
            <a:headEnd/>
            <a:tailEnd/>
          </a:ln>
        </p:spPr>
        <p:txBody>
          <a:bodyPr>
            <a:spAutoFit/>
          </a:bodyPr>
          <a:lstStyle/>
          <a:p>
            <a:r>
              <a:rPr lang="ja-JP" altLang="en-US" b="1">
                <a:solidFill>
                  <a:srgbClr val="21B2CF"/>
                </a:solidFill>
              </a:rPr>
              <a:t>ビジネス</a:t>
            </a:r>
          </a:p>
        </p:txBody>
      </p:sp>
      <p:sp>
        <p:nvSpPr>
          <p:cNvPr id="23579" name="テキスト ボックス 52"/>
          <p:cNvSpPr txBox="1">
            <a:spLocks noChangeArrowheads="1"/>
          </p:cNvSpPr>
          <p:nvPr/>
        </p:nvSpPr>
        <p:spPr bwMode="auto">
          <a:xfrm>
            <a:off x="468313" y="2124075"/>
            <a:ext cx="1111250" cy="368300"/>
          </a:xfrm>
          <a:prstGeom prst="rect">
            <a:avLst/>
          </a:prstGeom>
          <a:noFill/>
          <a:ln w="9525">
            <a:noFill/>
            <a:miter lim="800000"/>
            <a:headEnd/>
            <a:tailEnd/>
          </a:ln>
        </p:spPr>
        <p:txBody>
          <a:bodyPr>
            <a:spAutoFit/>
          </a:bodyPr>
          <a:lstStyle/>
          <a:p>
            <a:r>
              <a:rPr lang="ja-JP" altLang="en-US" b="1">
                <a:solidFill>
                  <a:srgbClr val="21B2CF"/>
                </a:solidFill>
              </a:rPr>
              <a:t>非営利</a:t>
            </a:r>
          </a:p>
        </p:txBody>
      </p:sp>
      <p:sp>
        <p:nvSpPr>
          <p:cNvPr id="23580" name="テキスト ボックス 53"/>
          <p:cNvSpPr txBox="1">
            <a:spLocks noChangeArrowheads="1"/>
          </p:cNvSpPr>
          <p:nvPr/>
        </p:nvSpPr>
        <p:spPr bwMode="auto">
          <a:xfrm>
            <a:off x="3079750" y="6308725"/>
            <a:ext cx="555625" cy="369888"/>
          </a:xfrm>
          <a:prstGeom prst="rect">
            <a:avLst/>
          </a:prstGeom>
          <a:noFill/>
          <a:ln w="9525">
            <a:noFill/>
            <a:miter lim="800000"/>
            <a:headEnd/>
            <a:tailEnd/>
          </a:ln>
        </p:spPr>
        <p:txBody>
          <a:bodyPr>
            <a:spAutoFit/>
          </a:bodyPr>
          <a:lstStyle/>
          <a:p>
            <a:r>
              <a:rPr lang="ja-JP" altLang="en-US" b="1">
                <a:solidFill>
                  <a:srgbClr val="21B2CF"/>
                </a:solidFill>
              </a:rPr>
              <a:t>高</a:t>
            </a:r>
          </a:p>
        </p:txBody>
      </p:sp>
      <p:sp>
        <p:nvSpPr>
          <p:cNvPr id="55" name="正方形/長方形 54"/>
          <p:cNvSpPr/>
          <p:nvPr/>
        </p:nvSpPr>
        <p:spPr>
          <a:xfrm>
            <a:off x="8101013" y="5699125"/>
            <a:ext cx="608012" cy="10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advTm="2217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en-US" altLang="ja-JP" sz="3600" b="1" dirty="0" smtClean="0">
                <a:solidFill>
                  <a:schemeClr val="tx1"/>
                </a:solidFill>
                <a:latin typeface="ＭＳ Ｐゴシック" pitchFamily="50" charset="-128"/>
                <a:ea typeface="ＭＳ Ｐゴシック" pitchFamily="50" charset="-128"/>
              </a:rPr>
              <a:t>1.</a:t>
            </a:r>
            <a:r>
              <a:rPr lang="ja-JP" altLang="en-US" sz="3600" b="1" dirty="0" smtClean="0">
                <a:solidFill>
                  <a:schemeClr val="tx1"/>
                </a:solidFill>
                <a:latin typeface="ＭＳ Ｐゴシック" pitchFamily="50" charset="-128"/>
                <a:ea typeface="ＭＳ Ｐゴシック" pitchFamily="50" charset="-128"/>
              </a:rPr>
              <a:t>問題提起</a:t>
            </a:r>
            <a:endParaRPr lang="ja-JP" altLang="en-US" sz="3600" b="1" dirty="0">
              <a:solidFill>
                <a:schemeClr val="tx1"/>
              </a:solidFill>
              <a:latin typeface="ＭＳ Ｐゴシック" pitchFamily="50" charset="-128"/>
              <a:ea typeface="ＭＳ Ｐゴシック" pitchFamily="50" charset="-128"/>
            </a:endParaRPr>
          </a:p>
        </p:txBody>
      </p:sp>
      <p:sp>
        <p:nvSpPr>
          <p:cNvPr id="9219" name="コンテンツ プレースホルダ 2"/>
          <p:cNvSpPr>
            <a:spLocks noGrp="1"/>
          </p:cNvSpPr>
          <p:nvPr>
            <p:ph sz="quarter" idx="1"/>
          </p:nvPr>
        </p:nvSpPr>
        <p:spPr>
          <a:xfrm>
            <a:off x="323850" y="1600200"/>
            <a:ext cx="8351838" cy="4781550"/>
          </a:xfrm>
        </p:spPr>
        <p:txBody>
          <a:bodyPr/>
          <a:lstStyle/>
          <a:p>
            <a:pPr>
              <a:defRPr/>
            </a:pPr>
            <a:r>
              <a:rPr lang="en-US" altLang="ja-JP" dirty="0" smtClean="0"/>
              <a:t>NHK</a:t>
            </a:r>
            <a:r>
              <a:rPr lang="ja-JP" altLang="en-US" dirty="0" smtClean="0"/>
              <a:t>によって問題視され始めた</a:t>
            </a:r>
            <a:r>
              <a:rPr lang="ja-JP" altLang="en-US" sz="3200" dirty="0" smtClean="0">
                <a:effectLst>
                  <a:outerShdw blurRad="38100" dist="38100" dir="2700000" algn="tl">
                    <a:srgbClr val="000000">
                      <a:alpha val="43137"/>
                    </a:srgbClr>
                  </a:outerShdw>
                </a:effectLst>
              </a:rPr>
              <a:t>無縁社会</a:t>
            </a:r>
            <a:r>
              <a:rPr lang="ja-JP" altLang="en-US" dirty="0" smtClean="0"/>
              <a:t>という問題</a:t>
            </a:r>
            <a:endParaRPr lang="en-US" altLang="ja-JP" dirty="0" smtClean="0">
              <a:solidFill>
                <a:srgbClr val="002060"/>
              </a:solidFill>
              <a:latin typeface="HGP創英角ｺﾞｼｯｸUB" pitchFamily="50" charset="-128"/>
              <a:ea typeface="HGP創英角ｺﾞｼｯｸUB" pitchFamily="50" charset="-128"/>
            </a:endParaRPr>
          </a:p>
          <a:p>
            <a:pPr>
              <a:buFont typeface="Wingdings" pitchFamily="2" charset="2"/>
              <a:buNone/>
              <a:defRPr/>
            </a:pPr>
            <a:r>
              <a:rPr lang="ja-JP" altLang="en-US" dirty="0" smtClean="0">
                <a:solidFill>
                  <a:srgbClr val="002060"/>
                </a:solidFill>
                <a:latin typeface="HGP創英角ｺﾞｼｯｸUB" pitchFamily="50" charset="-128"/>
                <a:ea typeface="HGP創英角ｺﾞｼｯｸUB" pitchFamily="50" charset="-128"/>
              </a:rPr>
              <a:t>　「無縁社会－無縁死</a:t>
            </a:r>
            <a:r>
              <a:rPr lang="en-US" altLang="ja-JP" dirty="0" smtClean="0">
                <a:solidFill>
                  <a:srgbClr val="002060"/>
                </a:solidFill>
                <a:latin typeface="HGP創英角ｺﾞｼｯｸUB" pitchFamily="50" charset="-128"/>
                <a:ea typeface="HGP創英角ｺﾞｼｯｸUB" pitchFamily="50" charset="-128"/>
              </a:rPr>
              <a:t>3</a:t>
            </a:r>
            <a:r>
              <a:rPr lang="ja-JP" altLang="en-US" dirty="0" smtClean="0">
                <a:solidFill>
                  <a:srgbClr val="002060"/>
                </a:solidFill>
                <a:latin typeface="HGP創英角ｺﾞｼｯｸUB" pitchFamily="50" charset="-128"/>
                <a:ea typeface="HGP創英角ｺﾞｼｯｸUB" pitchFamily="50" charset="-128"/>
              </a:rPr>
              <a:t>万</a:t>
            </a:r>
            <a:r>
              <a:rPr lang="en-US" altLang="ja-JP" dirty="0" smtClean="0">
                <a:solidFill>
                  <a:srgbClr val="002060"/>
                </a:solidFill>
                <a:latin typeface="HGP創英角ｺﾞｼｯｸUB" pitchFamily="50" charset="-128"/>
                <a:ea typeface="HGP創英角ｺﾞｼｯｸUB" pitchFamily="50" charset="-128"/>
              </a:rPr>
              <a:t>2</a:t>
            </a:r>
            <a:r>
              <a:rPr lang="ja-JP" altLang="en-US" dirty="0" smtClean="0">
                <a:solidFill>
                  <a:srgbClr val="002060"/>
                </a:solidFill>
                <a:latin typeface="HGP創英角ｺﾞｼｯｸUB" pitchFamily="50" charset="-128"/>
                <a:ea typeface="HGP創英角ｺﾞｼｯｸUB" pitchFamily="50" charset="-128"/>
              </a:rPr>
              <a:t>千人の衝撃」</a:t>
            </a:r>
            <a:r>
              <a:rPr lang="ja-JP" altLang="en-US" sz="1800" dirty="0" smtClean="0">
                <a:solidFill>
                  <a:srgbClr val="002060"/>
                </a:solidFill>
                <a:latin typeface="HGP創英角ｺﾞｼｯｸUB" pitchFamily="50" charset="-128"/>
                <a:ea typeface="HGP創英角ｺﾞｼｯｸUB" pitchFamily="50" charset="-128"/>
              </a:rPr>
              <a:t>（</a:t>
            </a:r>
            <a:r>
              <a:rPr lang="en-US" altLang="ja-JP" sz="1800" dirty="0" smtClean="0">
                <a:solidFill>
                  <a:srgbClr val="002060"/>
                </a:solidFill>
                <a:latin typeface="HGP創英角ｺﾞｼｯｸUB" pitchFamily="50" charset="-128"/>
                <a:ea typeface="HGP創英角ｺﾞｼｯｸUB" pitchFamily="50" charset="-128"/>
              </a:rPr>
              <a:t>NHK</a:t>
            </a:r>
            <a:r>
              <a:rPr lang="ja-JP" altLang="en-US" sz="1800" dirty="0" err="1" smtClean="0">
                <a:solidFill>
                  <a:srgbClr val="002060"/>
                </a:solidFill>
                <a:latin typeface="HGP創英角ｺﾞｼｯｸUB" pitchFamily="50" charset="-128"/>
                <a:ea typeface="HGP創英角ｺﾞｼｯｸUB" pitchFamily="50" charset="-128"/>
              </a:rPr>
              <a:t>、</a:t>
            </a:r>
            <a:r>
              <a:rPr lang="en-US" altLang="ja-JP" sz="1800" dirty="0" smtClean="0">
                <a:solidFill>
                  <a:srgbClr val="002060"/>
                </a:solidFill>
                <a:latin typeface="HGP創英角ｺﾞｼｯｸUB" pitchFamily="50" charset="-128"/>
                <a:ea typeface="HGP創英角ｺﾞｼｯｸUB" pitchFamily="50" charset="-128"/>
              </a:rPr>
              <a:t>2010</a:t>
            </a:r>
            <a:r>
              <a:rPr lang="ja-JP" altLang="en-US" sz="1800" dirty="0" smtClean="0">
                <a:solidFill>
                  <a:srgbClr val="002060"/>
                </a:solidFill>
                <a:latin typeface="HGP創英角ｺﾞｼｯｸUB" pitchFamily="50" charset="-128"/>
                <a:ea typeface="HGP創英角ｺﾞｼｯｸUB" pitchFamily="50" charset="-128"/>
              </a:rPr>
              <a:t>年</a:t>
            </a:r>
            <a:r>
              <a:rPr lang="en-US" altLang="ja-JP" sz="1800" dirty="0" smtClean="0">
                <a:solidFill>
                  <a:srgbClr val="002060"/>
                </a:solidFill>
                <a:latin typeface="HGP創英角ｺﾞｼｯｸUB" pitchFamily="50" charset="-128"/>
                <a:ea typeface="HGP創英角ｺﾞｼｯｸUB" pitchFamily="50" charset="-128"/>
              </a:rPr>
              <a:t>1</a:t>
            </a:r>
            <a:r>
              <a:rPr lang="ja-JP" altLang="en-US" sz="1800" dirty="0" smtClean="0">
                <a:solidFill>
                  <a:srgbClr val="002060"/>
                </a:solidFill>
                <a:latin typeface="HGP創英角ｺﾞｼｯｸUB" pitchFamily="50" charset="-128"/>
                <a:ea typeface="HGP創英角ｺﾞｼｯｸUB" pitchFamily="50" charset="-128"/>
              </a:rPr>
              <a:t>月</a:t>
            </a:r>
            <a:r>
              <a:rPr lang="en-US" altLang="ja-JP" sz="1800" dirty="0" smtClean="0">
                <a:solidFill>
                  <a:srgbClr val="002060"/>
                </a:solidFill>
                <a:latin typeface="HGP創英角ｺﾞｼｯｸUB" pitchFamily="50" charset="-128"/>
                <a:ea typeface="HGP創英角ｺﾞｼｯｸUB" pitchFamily="50" charset="-128"/>
              </a:rPr>
              <a:t>31</a:t>
            </a:r>
            <a:r>
              <a:rPr lang="ja-JP" altLang="en-US" sz="1800" dirty="0" smtClean="0">
                <a:solidFill>
                  <a:srgbClr val="002060"/>
                </a:solidFill>
                <a:latin typeface="HGP創英角ｺﾞｼｯｸUB" pitchFamily="50" charset="-128"/>
                <a:ea typeface="HGP創英角ｺﾞｼｯｸUB" pitchFamily="50" charset="-128"/>
              </a:rPr>
              <a:t>日放送）</a:t>
            </a:r>
            <a:endParaRPr lang="en-US" altLang="ja-JP" sz="1800" dirty="0" smtClean="0">
              <a:solidFill>
                <a:srgbClr val="002060"/>
              </a:solidFill>
              <a:latin typeface="HGP創英角ｺﾞｼｯｸUB" pitchFamily="50" charset="-128"/>
              <a:ea typeface="HGP創英角ｺﾞｼｯｸUB" pitchFamily="50" charset="-128"/>
            </a:endParaRPr>
          </a:p>
          <a:p>
            <a:pPr algn="ctr">
              <a:buFont typeface="Wingdings" pitchFamily="2" charset="2"/>
              <a:buNone/>
              <a:defRPr/>
            </a:pPr>
            <a:r>
              <a:rPr lang="ja-JP" altLang="en-US" dirty="0" smtClean="0">
                <a:solidFill>
                  <a:srgbClr val="002060"/>
                </a:solidFill>
                <a:latin typeface="HGP創英角ｺﾞｼｯｸUB" pitchFamily="50" charset="-128"/>
                <a:ea typeface="HGP創英角ｺﾞｼｯｸUB" pitchFamily="50" charset="-128"/>
              </a:rPr>
              <a:t>　　</a:t>
            </a:r>
            <a:endParaRPr lang="en-US" altLang="ja-JP" dirty="0" smtClean="0">
              <a:solidFill>
                <a:srgbClr val="002060"/>
              </a:solidFill>
              <a:latin typeface="HGP創英角ｺﾞｼｯｸUB" pitchFamily="50" charset="-128"/>
              <a:ea typeface="HGP創英角ｺﾞｼｯｸUB" pitchFamily="50" charset="-128"/>
            </a:endParaRPr>
          </a:p>
          <a:p>
            <a:pPr>
              <a:spcBef>
                <a:spcPct val="50000"/>
              </a:spcBef>
              <a:buFont typeface="Wingdings" pitchFamily="2" charset="2"/>
              <a:buNone/>
              <a:defRPr/>
            </a:pPr>
            <a:r>
              <a:rPr lang="ja-JP" altLang="en-US" sz="1800" dirty="0" smtClean="0">
                <a:latin typeface="HGP創英角ｺﾞｼｯｸUB" pitchFamily="50" charset="-128"/>
                <a:ea typeface="HGP創英角ｺﾞｼｯｸUB" pitchFamily="50" charset="-128"/>
              </a:rPr>
              <a:t>　　　　　　　　　　　　　　　社会に大きな衝撃を与えた</a:t>
            </a:r>
            <a:endParaRPr lang="en-US" altLang="ja-JP" sz="1800" dirty="0" smtClean="0">
              <a:latin typeface="HGP創英角ｺﾞｼｯｸUB" pitchFamily="50" charset="-128"/>
              <a:ea typeface="HGP創英角ｺﾞｼｯｸUB" pitchFamily="50" charset="-128"/>
            </a:endParaRPr>
          </a:p>
          <a:p>
            <a:pPr>
              <a:spcBef>
                <a:spcPct val="50000"/>
              </a:spcBef>
              <a:buFont typeface="Wingdings" pitchFamily="2" charset="2"/>
              <a:buNone/>
              <a:defRPr/>
            </a:pPr>
            <a:endParaRPr lang="en-US" altLang="ja-JP" sz="1800" dirty="0" smtClean="0">
              <a:latin typeface="HGP創英角ｺﾞｼｯｸUB" pitchFamily="50" charset="-128"/>
              <a:ea typeface="HGP創英角ｺﾞｼｯｸUB" pitchFamily="50" charset="-128"/>
            </a:endParaRPr>
          </a:p>
          <a:p>
            <a:pPr>
              <a:spcBef>
                <a:spcPct val="50000"/>
              </a:spcBef>
              <a:defRPr/>
            </a:pPr>
            <a:endParaRPr lang="en-US" altLang="ja-JP" sz="1800" dirty="0" smtClean="0">
              <a:solidFill>
                <a:srgbClr val="FF6600"/>
              </a:solidFill>
              <a:latin typeface="HGP創英角ｺﾞｼｯｸUB" pitchFamily="50" charset="-128"/>
              <a:ea typeface="HGP創英角ｺﾞｼｯｸUB" pitchFamily="50" charset="-128"/>
            </a:endParaRPr>
          </a:p>
          <a:p>
            <a:pPr>
              <a:defRPr/>
            </a:pPr>
            <a:endParaRPr lang="en-US" altLang="ja-JP" dirty="0" smtClean="0">
              <a:latin typeface="HGP創英角ｺﾞｼｯｸUB" pitchFamily="50" charset="-128"/>
              <a:ea typeface="HGP創英角ｺﾞｼｯｸUB" pitchFamily="50" charset="-128"/>
            </a:endParaRPr>
          </a:p>
          <a:p>
            <a:pPr>
              <a:defRPr/>
            </a:pPr>
            <a:endParaRPr lang="ja-JP" altLang="en-US" dirty="0" smtClean="0"/>
          </a:p>
        </p:txBody>
      </p:sp>
      <p:sp>
        <p:nvSpPr>
          <p:cNvPr id="4" name="下矢印 3"/>
          <p:cNvSpPr/>
          <p:nvPr/>
        </p:nvSpPr>
        <p:spPr>
          <a:xfrm>
            <a:off x="3492500" y="2708275"/>
            <a:ext cx="1079500"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388" name="テキスト ボックス 6"/>
          <p:cNvSpPr txBox="1">
            <a:spLocks noChangeArrowheads="1"/>
          </p:cNvSpPr>
          <p:nvPr/>
        </p:nvSpPr>
        <p:spPr bwMode="auto">
          <a:xfrm>
            <a:off x="539750" y="6165850"/>
            <a:ext cx="3455988" cy="307975"/>
          </a:xfrm>
          <a:prstGeom prst="rect">
            <a:avLst/>
          </a:prstGeom>
          <a:noFill/>
          <a:ln w="9525">
            <a:noFill/>
            <a:miter lim="800000"/>
            <a:headEnd/>
            <a:tailEnd/>
          </a:ln>
        </p:spPr>
        <p:txBody>
          <a:bodyPr>
            <a:spAutoFit/>
          </a:bodyPr>
          <a:lstStyle/>
          <a:p>
            <a:r>
              <a:rPr lang="ja-JP" altLang="en-US" sz="1400"/>
              <a:t>（</a:t>
            </a:r>
            <a:r>
              <a:rPr lang="en-US" altLang="ja-JP" sz="1400">
                <a:latin typeface="ＭＳ Ｐゴシック" charset="-128"/>
              </a:rPr>
              <a:t>2010/04/03</a:t>
            </a:r>
            <a:r>
              <a:rPr lang="ja-JP" altLang="en-US" sz="1400"/>
              <a:t>「週刊ダイヤモンド」より）</a:t>
            </a:r>
          </a:p>
        </p:txBody>
      </p:sp>
      <p:graphicFrame>
        <p:nvGraphicFramePr>
          <p:cNvPr id="10" name="グラフ 9"/>
          <p:cNvGraphicFramePr/>
          <p:nvPr/>
        </p:nvGraphicFramePr>
        <p:xfrm>
          <a:off x="3923928" y="3501008"/>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6390" name="Picture 5"/>
          <p:cNvPicPr>
            <a:picLocks noChangeAspect="1" noChangeArrowheads="1"/>
          </p:cNvPicPr>
          <p:nvPr/>
        </p:nvPicPr>
        <p:blipFill>
          <a:blip r:embed="rId4"/>
          <a:srcRect/>
          <a:stretch>
            <a:fillRect/>
          </a:stretch>
        </p:blipFill>
        <p:spPr bwMode="auto">
          <a:xfrm>
            <a:off x="684213" y="3644900"/>
            <a:ext cx="3086100" cy="2352675"/>
          </a:xfrm>
          <a:prstGeom prst="rect">
            <a:avLst/>
          </a:prstGeom>
          <a:noFill/>
          <a:ln w="9525">
            <a:noFill/>
            <a:miter lim="800000"/>
            <a:headEnd/>
            <a:tailEnd/>
          </a:ln>
        </p:spPr>
      </p:pic>
      <p:sp>
        <p:nvSpPr>
          <p:cNvPr id="14" name="正方形/長方形 13"/>
          <p:cNvSpPr/>
          <p:nvPr/>
        </p:nvSpPr>
        <p:spPr>
          <a:xfrm>
            <a:off x="4211638" y="6237288"/>
            <a:ext cx="4032250"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ＭＳ Ｐゴシック" pitchFamily="50" charset="-128"/>
                <a:ea typeface="ＭＳ Ｐゴシック" pitchFamily="50" charset="-128"/>
              </a:rPr>
              <a:t>（</a:t>
            </a:r>
            <a:r>
              <a:rPr lang="en-US" altLang="ja-JP" sz="1400" dirty="0">
                <a:solidFill>
                  <a:schemeClr val="tx1"/>
                </a:solidFill>
                <a:latin typeface="ＭＳ Ｐゴシック" pitchFamily="50" charset="-128"/>
                <a:ea typeface="ＭＳ Ｐゴシック" pitchFamily="50" charset="-128"/>
              </a:rPr>
              <a:t>2007/08/29 </a:t>
            </a:r>
            <a:r>
              <a:rPr lang="ja-JP" altLang="en-US" sz="1400" dirty="0">
                <a:solidFill>
                  <a:schemeClr val="tx1"/>
                </a:solidFill>
                <a:latin typeface="ＭＳ Ｐゴシック" pitchFamily="50" charset="-128"/>
                <a:ea typeface="ＭＳ Ｐゴシック" pitchFamily="50" charset="-128"/>
              </a:rPr>
              <a:t>「都市再生機構</a:t>
            </a:r>
            <a:r>
              <a:rPr lang="en-US" altLang="ja-JP" sz="1400" dirty="0">
                <a:solidFill>
                  <a:schemeClr val="tx1"/>
                </a:solidFill>
                <a:latin typeface="ＭＳ Ｐゴシック" pitchFamily="50" charset="-128"/>
                <a:ea typeface="ＭＳ Ｐゴシック" pitchFamily="50" charset="-128"/>
              </a:rPr>
              <a:t>『</a:t>
            </a:r>
            <a:r>
              <a:rPr lang="ja-JP" altLang="en-US" sz="1400" dirty="0">
                <a:solidFill>
                  <a:schemeClr val="tx1"/>
                </a:solidFill>
                <a:latin typeface="ＭＳ Ｐゴシック" pitchFamily="50" charset="-128"/>
                <a:ea typeface="ＭＳ Ｐゴシック" pitchFamily="50" charset="-128"/>
              </a:rPr>
              <a:t>孤独死に</a:t>
            </a:r>
            <a:endParaRPr lang="en-US" altLang="ja-JP" sz="1400" dirty="0">
              <a:solidFill>
                <a:schemeClr val="tx1"/>
              </a:solidFill>
              <a:latin typeface="ＭＳ Ｐゴシック" pitchFamily="50" charset="-128"/>
              <a:ea typeface="ＭＳ Ｐゴシック" pitchFamily="50" charset="-128"/>
            </a:endParaRPr>
          </a:p>
          <a:p>
            <a:pPr algn="ctr">
              <a:defRPr/>
            </a:pPr>
            <a:r>
              <a:rPr lang="ja-JP" altLang="en-US" sz="1400" dirty="0">
                <a:solidFill>
                  <a:schemeClr val="tx1"/>
                </a:solidFill>
                <a:latin typeface="ＭＳ Ｐゴシック" pitchFamily="50" charset="-128"/>
                <a:ea typeface="ＭＳ Ｐゴシック" pitchFamily="50" charset="-128"/>
              </a:rPr>
              <a:t>関する対策等について</a:t>
            </a:r>
            <a:r>
              <a:rPr lang="en-US" altLang="ja-JP" sz="1400" dirty="0">
                <a:solidFill>
                  <a:schemeClr val="tx1"/>
                </a:solidFill>
                <a:latin typeface="ＭＳ Ｐゴシック" pitchFamily="50" charset="-128"/>
                <a:ea typeface="ＭＳ Ｐゴシック" pitchFamily="50" charset="-128"/>
              </a:rPr>
              <a:t>』</a:t>
            </a:r>
            <a:r>
              <a:rPr lang="ja-JP" altLang="en-US" sz="1400" dirty="0">
                <a:solidFill>
                  <a:schemeClr val="tx1"/>
                </a:solidFill>
                <a:latin typeface="ＭＳ Ｐゴシック" pitchFamily="50" charset="-128"/>
                <a:ea typeface="ＭＳ Ｐゴシック" pitchFamily="50" charset="-128"/>
              </a:rPr>
              <a:t>」より）</a:t>
            </a:r>
            <a:r>
              <a:rPr lang="en-US" altLang="ja-JP" sz="1400" dirty="0">
                <a:solidFill>
                  <a:schemeClr val="tx1"/>
                </a:solidFill>
                <a:latin typeface="ＭＳ Ｐゴシック" pitchFamily="50" charset="-128"/>
                <a:ea typeface="ＭＳ Ｐゴシック" pitchFamily="50" charset="-128"/>
              </a:rPr>
              <a:t> </a:t>
            </a:r>
            <a:endParaRPr lang="ja-JP" altLang="en-US" sz="1400" dirty="0">
              <a:solidFill>
                <a:schemeClr val="tx1"/>
              </a:solidFill>
              <a:latin typeface="ＭＳ Ｐゴシック" pitchFamily="50" charset="-128"/>
              <a:ea typeface="ＭＳ Ｐゴシック" pitchFamily="50" charset="-128"/>
            </a:endParaRPr>
          </a:p>
        </p:txBody>
      </p:sp>
      <p:sp>
        <p:nvSpPr>
          <p:cNvPr id="16392" name="テキスト ボックス 15"/>
          <p:cNvSpPr txBox="1">
            <a:spLocks noChangeArrowheads="1"/>
          </p:cNvSpPr>
          <p:nvPr/>
        </p:nvSpPr>
        <p:spPr bwMode="auto">
          <a:xfrm>
            <a:off x="684213" y="3716338"/>
            <a:ext cx="2447925" cy="304800"/>
          </a:xfrm>
          <a:prstGeom prst="rect">
            <a:avLst/>
          </a:prstGeom>
          <a:noFill/>
          <a:ln w="9525">
            <a:noFill/>
            <a:miter lim="800000"/>
            <a:headEnd/>
            <a:tailEnd/>
          </a:ln>
        </p:spPr>
        <p:txBody>
          <a:bodyPr>
            <a:spAutoFit/>
          </a:bodyPr>
          <a:lstStyle/>
          <a:p>
            <a:r>
              <a:rPr lang="ja-JP" altLang="en-US" sz="1400" dirty="0" smtClean="0">
                <a:solidFill>
                  <a:schemeClr val="bg1"/>
                </a:solidFill>
              </a:rPr>
              <a:t>図表１：身元</a:t>
            </a:r>
            <a:r>
              <a:rPr lang="ja-JP" altLang="en-US" sz="1400" dirty="0">
                <a:solidFill>
                  <a:schemeClr val="bg1"/>
                </a:solidFill>
              </a:rPr>
              <a:t>不明の遺骨</a:t>
            </a:r>
          </a:p>
        </p:txBody>
      </p:sp>
      <p:sp>
        <p:nvSpPr>
          <p:cNvPr id="16394" name="Text Box 10"/>
          <p:cNvSpPr txBox="1">
            <a:spLocks noChangeArrowheads="1"/>
          </p:cNvSpPr>
          <p:nvPr/>
        </p:nvSpPr>
        <p:spPr bwMode="auto">
          <a:xfrm>
            <a:off x="6443663" y="3213100"/>
            <a:ext cx="2016125" cy="307777"/>
          </a:xfrm>
          <a:prstGeom prst="rect">
            <a:avLst/>
          </a:prstGeom>
          <a:noFill/>
          <a:ln w="9525">
            <a:noFill/>
            <a:miter lim="800000"/>
            <a:headEnd/>
            <a:tailEnd/>
          </a:ln>
          <a:effectLst/>
        </p:spPr>
        <p:txBody>
          <a:bodyPr>
            <a:spAutoFit/>
          </a:bodyPr>
          <a:lstStyle/>
          <a:p>
            <a:pPr>
              <a:spcBef>
                <a:spcPct val="50000"/>
              </a:spcBef>
            </a:pPr>
            <a:r>
              <a:rPr lang="ja-JP" altLang="en-US" sz="1400" dirty="0" smtClean="0"/>
              <a:t>図表２：孤独死の件数</a:t>
            </a:r>
            <a:endParaRPr lang="ja-JP" altLang="en-US" sz="1400" dirty="0"/>
          </a:p>
        </p:txBody>
      </p:sp>
    </p:spTree>
  </p:cSld>
  <p:clrMapOvr>
    <a:masterClrMapping/>
  </p:clrMapOvr>
  <p:transition advTm="8687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9"/>
          <p:cNvSpPr txBox="1">
            <a:spLocks noChangeArrowheads="1"/>
          </p:cNvSpPr>
          <p:nvPr/>
        </p:nvSpPr>
        <p:spPr bwMode="auto">
          <a:xfrm>
            <a:off x="2123728" y="260648"/>
            <a:ext cx="4939173" cy="553998"/>
          </a:xfrm>
          <a:prstGeom prst="rect">
            <a:avLst/>
          </a:prstGeom>
          <a:noFill/>
          <a:ln w="9525">
            <a:noFill/>
            <a:miter lim="800000"/>
            <a:headEnd/>
            <a:tailEnd/>
          </a:ln>
        </p:spPr>
        <p:txBody>
          <a:bodyPr wrap="none">
            <a:spAutoFit/>
          </a:bodyPr>
          <a:lstStyle/>
          <a:p>
            <a:pPr algn="ctr"/>
            <a:r>
              <a:rPr lang="ja-JP" altLang="en-US" sz="3000" smtClean="0">
                <a:solidFill>
                  <a:schemeClr val="tx2"/>
                </a:solidFill>
                <a:latin typeface="ＭＳ Ｐゴシック" pitchFamily="50" charset="-128"/>
                <a:ea typeface="ＭＳ Ｐゴシック" pitchFamily="50" charset="-128"/>
              </a:rPr>
              <a:t>まちの</a:t>
            </a:r>
            <a:r>
              <a:rPr lang="ja-JP" altLang="en-US" sz="3000" dirty="0">
                <a:solidFill>
                  <a:schemeClr val="tx2"/>
                </a:solidFill>
                <a:latin typeface="ＭＳ Ｐゴシック" pitchFamily="50" charset="-128"/>
                <a:ea typeface="ＭＳ Ｐゴシック" pitchFamily="50" charset="-128"/>
              </a:rPr>
              <a:t>縁側同士の「つながり</a:t>
            </a:r>
            <a:r>
              <a:rPr lang="ja-JP" altLang="en-US" sz="3000" dirty="0" smtClean="0">
                <a:solidFill>
                  <a:schemeClr val="tx2"/>
                </a:solidFill>
                <a:latin typeface="ＭＳ Ｐゴシック" pitchFamily="50" charset="-128"/>
                <a:ea typeface="ＭＳ Ｐゴシック" pitchFamily="50" charset="-128"/>
              </a:rPr>
              <a:t>」</a:t>
            </a:r>
            <a:endParaRPr lang="ja-JP" altLang="en-US" sz="3000" dirty="0">
              <a:solidFill>
                <a:schemeClr val="tx2"/>
              </a:solidFill>
              <a:latin typeface="ＭＳ Ｐゴシック" pitchFamily="50" charset="-128"/>
              <a:ea typeface="ＭＳ Ｐゴシック" pitchFamily="50" charset="-128"/>
            </a:endParaRPr>
          </a:p>
        </p:txBody>
      </p:sp>
      <p:sp>
        <p:nvSpPr>
          <p:cNvPr id="11" name="テキスト ボックス 10"/>
          <p:cNvSpPr txBox="1"/>
          <p:nvPr/>
        </p:nvSpPr>
        <p:spPr>
          <a:xfrm>
            <a:off x="1619672" y="1124744"/>
            <a:ext cx="1570038" cy="368300"/>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ja-JP" altLang="en-US" b="1" dirty="0">
                <a:latin typeface="ＭＳ Ｐゴシック" pitchFamily="50" charset="-128"/>
                <a:ea typeface="ＭＳ Ｐゴシック" pitchFamily="50" charset="-128"/>
              </a:rPr>
              <a:t>～人的交流～</a:t>
            </a:r>
          </a:p>
        </p:txBody>
      </p:sp>
      <p:sp>
        <p:nvSpPr>
          <p:cNvPr id="14" name="テキスト ボックス 13"/>
          <p:cNvSpPr txBox="1"/>
          <p:nvPr/>
        </p:nvSpPr>
        <p:spPr>
          <a:xfrm>
            <a:off x="5220072" y="1124744"/>
            <a:ext cx="2347913" cy="36830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ja-JP" altLang="en-US" b="1" dirty="0">
                <a:latin typeface="ＭＳ Ｐゴシック" pitchFamily="50" charset="-128"/>
                <a:ea typeface="ＭＳ Ｐゴシック" pitchFamily="50" charset="-128"/>
              </a:rPr>
              <a:t>～名前を知っている～</a:t>
            </a:r>
          </a:p>
        </p:txBody>
      </p:sp>
      <p:pic>
        <p:nvPicPr>
          <p:cNvPr id="24582" name="図 3" descr="ハートと手.jpg"/>
          <p:cNvPicPr>
            <a:picLocks noChangeAspect="1"/>
          </p:cNvPicPr>
          <p:nvPr/>
        </p:nvPicPr>
        <p:blipFill>
          <a:blip r:embed="rId4"/>
          <a:srcRect/>
          <a:stretch>
            <a:fillRect/>
          </a:stretch>
        </p:blipFill>
        <p:spPr bwMode="auto">
          <a:xfrm>
            <a:off x="7740650" y="115888"/>
            <a:ext cx="968375" cy="688975"/>
          </a:xfrm>
          <a:prstGeom prst="rect">
            <a:avLst/>
          </a:prstGeom>
          <a:noFill/>
          <a:ln w="9525">
            <a:noFill/>
            <a:miter lim="800000"/>
            <a:headEnd/>
            <a:tailEnd/>
          </a:ln>
        </p:spPr>
      </p:pic>
      <p:pic>
        <p:nvPicPr>
          <p:cNvPr id="24583" name="Picture 9" descr="C:\Users\Owner\Desktop\交流.jpg"/>
          <p:cNvPicPr>
            <a:picLocks noChangeAspect="1" noChangeArrowheads="1"/>
          </p:cNvPicPr>
          <p:nvPr/>
        </p:nvPicPr>
        <p:blipFill>
          <a:blip r:embed="rId5"/>
          <a:srcRect/>
          <a:stretch>
            <a:fillRect/>
          </a:stretch>
        </p:blipFill>
        <p:spPr bwMode="auto">
          <a:xfrm>
            <a:off x="539552" y="1628800"/>
            <a:ext cx="3884613" cy="3517900"/>
          </a:xfrm>
          <a:prstGeom prst="rect">
            <a:avLst/>
          </a:prstGeom>
          <a:noFill/>
          <a:ln w="9525">
            <a:noFill/>
            <a:miter lim="800000"/>
            <a:headEnd/>
            <a:tailEnd/>
          </a:ln>
        </p:spPr>
      </p:pic>
      <p:pic>
        <p:nvPicPr>
          <p:cNvPr id="24584" name="Picture 11" descr="C:\Users\Owner\Desktop\認知度.jpg"/>
          <p:cNvPicPr>
            <a:picLocks noChangeAspect="1" noChangeArrowheads="1"/>
          </p:cNvPicPr>
          <p:nvPr/>
        </p:nvPicPr>
        <p:blipFill>
          <a:blip r:embed="rId6"/>
          <a:srcRect/>
          <a:stretch>
            <a:fillRect/>
          </a:stretch>
        </p:blipFill>
        <p:spPr bwMode="auto">
          <a:xfrm>
            <a:off x="4499992" y="1556792"/>
            <a:ext cx="3952875" cy="3527425"/>
          </a:xfrm>
          <a:prstGeom prst="rect">
            <a:avLst/>
          </a:prstGeom>
          <a:noFill/>
          <a:ln w="9525">
            <a:noFill/>
            <a:miter lim="800000"/>
            <a:headEnd/>
            <a:tailEnd/>
          </a:ln>
        </p:spPr>
      </p:pic>
      <p:sp>
        <p:nvSpPr>
          <p:cNvPr id="15" name="右矢印 14"/>
          <p:cNvSpPr/>
          <p:nvPr/>
        </p:nvSpPr>
        <p:spPr>
          <a:xfrm>
            <a:off x="323528" y="5877272"/>
            <a:ext cx="64807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115616" y="5301208"/>
            <a:ext cx="4680520" cy="400110"/>
          </a:xfrm>
          <a:prstGeom prst="rect">
            <a:avLst/>
          </a:prstGeom>
          <a:noFill/>
        </p:spPr>
        <p:txBody>
          <a:bodyPr wrap="square" rtlCol="0">
            <a:spAutoFit/>
          </a:bodyPr>
          <a:lstStyle/>
          <a:p>
            <a:r>
              <a:rPr kumimoji="1" lang="ja-JP" altLang="en-US" sz="2000" dirty="0" smtClean="0">
                <a:latin typeface="ＭＳ Ｐゴシック" pitchFamily="50" charset="-128"/>
                <a:ea typeface="ＭＳ Ｐゴシック" pitchFamily="50" charset="-128"/>
              </a:rPr>
              <a:t>今後の相互連携に多くの可能性を持つ</a:t>
            </a:r>
            <a:endParaRPr kumimoji="1" lang="ja-JP" altLang="en-US" sz="2000" dirty="0">
              <a:latin typeface="ＭＳ Ｐゴシック" pitchFamily="50" charset="-128"/>
              <a:ea typeface="ＭＳ Ｐゴシック" pitchFamily="50" charset="-128"/>
            </a:endParaRPr>
          </a:p>
        </p:txBody>
      </p:sp>
      <p:sp>
        <p:nvSpPr>
          <p:cNvPr id="21" name="テキスト ボックス 20"/>
          <p:cNvSpPr txBox="1"/>
          <p:nvPr/>
        </p:nvSpPr>
        <p:spPr>
          <a:xfrm>
            <a:off x="1043608" y="5877272"/>
            <a:ext cx="7056784" cy="523220"/>
          </a:xfrm>
          <a:prstGeom prst="rect">
            <a:avLst/>
          </a:prstGeom>
          <a:noFill/>
        </p:spPr>
        <p:txBody>
          <a:bodyPr wrap="square" rtlCol="0">
            <a:spAutoFit/>
          </a:bodyPr>
          <a:lstStyle/>
          <a:p>
            <a:r>
              <a:rPr kumimoji="1" lang="ja-JP" altLang="en-US" sz="2800" dirty="0" smtClean="0">
                <a:solidFill>
                  <a:srgbClr val="FF0000"/>
                </a:solidFill>
                <a:latin typeface="HGS創英角ﾎﾟｯﾌﾟ体" pitchFamily="50" charset="-128"/>
                <a:ea typeface="HGS創英角ﾎﾟｯﾌﾟ体" pitchFamily="50" charset="-128"/>
              </a:rPr>
              <a:t>縁側同士で支え</a:t>
            </a:r>
            <a:r>
              <a:rPr lang="ja-JP" altLang="en-US" sz="2800" dirty="0" smtClean="0">
                <a:solidFill>
                  <a:srgbClr val="FF0000"/>
                </a:solidFill>
                <a:latin typeface="HGS創英角ﾎﾟｯﾌﾟ体" pitchFamily="50" charset="-128"/>
                <a:ea typeface="HGS創英角ﾎﾟｯﾌﾟ体" pitchFamily="50" charset="-128"/>
              </a:rPr>
              <a:t>あい、高めあえる仕組みへ</a:t>
            </a:r>
            <a:endParaRPr kumimoji="1" lang="ja-JP" altLang="en-US" sz="2800" dirty="0">
              <a:solidFill>
                <a:srgbClr val="FF0000"/>
              </a:solidFill>
              <a:latin typeface="HGS創英角ﾎﾟｯﾌﾟ体" pitchFamily="50" charset="-128"/>
              <a:ea typeface="HGS創英角ﾎﾟｯﾌﾟ体" pitchFamily="50" charset="-128"/>
            </a:endParaRPr>
          </a:p>
        </p:txBody>
      </p:sp>
    </p:spTree>
    <p:custDataLst>
      <p:tags r:id="rId1"/>
    </p:custDataLst>
  </p:cSld>
  <p:clrMapOvr>
    <a:masterClrMapping/>
  </p:clrMapOvr>
  <p:transition advTm="509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p:cTn id="19" dur="500" fill="hold"/>
                                        <p:tgtEl>
                                          <p:spTgt spid="2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7467600" cy="796950"/>
          </a:xfrm>
        </p:spPr>
        <p:txBody>
          <a:bodyPr/>
          <a:lstStyle/>
          <a:p>
            <a:r>
              <a:rPr lang="ja-JP" altLang="en-US" dirty="0" smtClean="0">
                <a:latin typeface="ＭＳ Ｐゴシック" pitchFamily="50" charset="-128"/>
                <a:ea typeface="ＭＳ Ｐゴシック" pitchFamily="50" charset="-128"/>
              </a:rPr>
              <a:t>聞き取り調査まとめ</a:t>
            </a:r>
            <a:endParaRPr kumimoji="1" lang="ja-JP" altLang="en-US" dirty="0">
              <a:latin typeface="ＭＳ Ｐゴシック" pitchFamily="50" charset="-128"/>
              <a:ea typeface="ＭＳ Ｐゴシック" pitchFamily="50" charset="-128"/>
            </a:endParaRPr>
          </a:p>
        </p:txBody>
      </p:sp>
      <p:sp>
        <p:nvSpPr>
          <p:cNvPr id="3" name="コンテンツ プレースホルダ 2"/>
          <p:cNvSpPr>
            <a:spLocks noGrp="1"/>
          </p:cNvSpPr>
          <p:nvPr>
            <p:ph sz="quarter" idx="1"/>
          </p:nvPr>
        </p:nvSpPr>
        <p:spPr>
          <a:xfrm>
            <a:off x="457200" y="1600200"/>
            <a:ext cx="7859216" cy="4873752"/>
          </a:xfrm>
        </p:spPr>
        <p:txBody>
          <a:bodyPr/>
          <a:lstStyle/>
          <a:p>
            <a:pPr>
              <a:buNone/>
            </a:pPr>
            <a:r>
              <a:rPr kumimoji="1" lang="ja-JP" altLang="en-US" sz="3200" dirty="0" smtClean="0">
                <a:latin typeface="ＭＳ Ｐゴシック" pitchFamily="50" charset="-128"/>
                <a:ea typeface="ＭＳ Ｐゴシック" pitchFamily="50" charset="-128"/>
              </a:rPr>
              <a:t>・それぞれのまちの縁側の情報</a:t>
            </a:r>
            <a:endParaRPr kumimoji="1" lang="en-US" altLang="ja-JP" sz="3200" dirty="0" smtClean="0">
              <a:latin typeface="ＭＳ Ｐゴシック" pitchFamily="50" charset="-128"/>
              <a:ea typeface="ＭＳ Ｐゴシック" pitchFamily="50" charset="-128"/>
            </a:endParaRPr>
          </a:p>
          <a:p>
            <a:pPr>
              <a:buNone/>
            </a:pPr>
            <a:r>
              <a:rPr kumimoji="1" lang="ja-JP" altLang="en-US" sz="3200" dirty="0" smtClean="0"/>
              <a:t>⇒</a:t>
            </a:r>
            <a:r>
              <a:rPr lang="ja-JP" altLang="en-US" sz="3200" dirty="0" smtClean="0">
                <a:solidFill>
                  <a:srgbClr val="FF0000"/>
                </a:solidFill>
                <a:latin typeface="HGP創英角ﾎﾟｯﾌﾟ体" pitchFamily="50" charset="-128"/>
                <a:ea typeface="HGP創英角ﾎﾟｯﾌﾟ体" pitchFamily="50" charset="-128"/>
              </a:rPr>
              <a:t>まちの縁側では、様々な交流が生まれていることが明らかになった。</a:t>
            </a:r>
            <a:endParaRPr lang="en-US" altLang="ja-JP" sz="3200" dirty="0" smtClean="0">
              <a:solidFill>
                <a:srgbClr val="FF0000"/>
              </a:solidFill>
              <a:latin typeface="HGP創英角ﾎﾟｯﾌﾟ体" pitchFamily="50" charset="-128"/>
              <a:ea typeface="HGP創英角ﾎﾟｯﾌﾟ体" pitchFamily="50" charset="-128"/>
            </a:endParaRPr>
          </a:p>
          <a:p>
            <a:pPr>
              <a:buNone/>
            </a:pPr>
            <a:r>
              <a:rPr lang="ja-JP" altLang="en-US" sz="3200" dirty="0" smtClean="0">
                <a:solidFill>
                  <a:srgbClr val="FF0000"/>
                </a:solidFill>
                <a:latin typeface="HGP創英角ﾎﾟｯﾌﾟ体" pitchFamily="50" charset="-128"/>
                <a:ea typeface="HGP創英角ﾎﾟｯﾌﾟ体" pitchFamily="50" charset="-128"/>
              </a:rPr>
              <a:t>　また、様々な形態のまちの縁側が存在することが明らかになった。</a:t>
            </a:r>
            <a:endParaRPr lang="en-US" altLang="ja-JP" sz="3200" dirty="0" smtClean="0">
              <a:solidFill>
                <a:srgbClr val="FF0000"/>
              </a:solidFill>
              <a:latin typeface="HGP創英角ﾎﾟｯﾌﾟ体" pitchFamily="50" charset="-128"/>
              <a:ea typeface="HGP創英角ﾎﾟｯﾌﾟ体" pitchFamily="50" charset="-128"/>
            </a:endParaRPr>
          </a:p>
          <a:p>
            <a:pPr>
              <a:buNone/>
            </a:pPr>
            <a:endParaRPr lang="en-US" altLang="ja-JP" sz="2000" dirty="0" smtClean="0">
              <a:latin typeface="ＭＳ Ｐゴシック" pitchFamily="50" charset="-128"/>
              <a:ea typeface="ＭＳ Ｐゴシック" pitchFamily="50" charset="-128"/>
            </a:endParaRPr>
          </a:p>
          <a:p>
            <a:pPr>
              <a:buNone/>
            </a:pPr>
            <a:r>
              <a:rPr lang="ja-JP" altLang="en-US" sz="3200" dirty="0" smtClean="0">
                <a:latin typeface="ＭＳ Ｐゴシック" pitchFamily="50" charset="-128"/>
                <a:ea typeface="ＭＳ Ｐゴシック" pitchFamily="50" charset="-128"/>
              </a:rPr>
              <a:t>・相互連携</a:t>
            </a:r>
            <a:endParaRPr lang="en-US" altLang="ja-JP" sz="3200" dirty="0" smtClean="0">
              <a:latin typeface="ＭＳ Ｐゴシック" pitchFamily="50" charset="-128"/>
              <a:ea typeface="ＭＳ Ｐゴシック" pitchFamily="50" charset="-128"/>
            </a:endParaRPr>
          </a:p>
          <a:p>
            <a:pPr>
              <a:buNone/>
            </a:pPr>
            <a:r>
              <a:rPr lang="ja-JP" altLang="en-US" sz="3200" dirty="0" smtClean="0"/>
              <a:t>⇒</a:t>
            </a:r>
            <a:r>
              <a:rPr lang="ja-JP" altLang="en-US" sz="3200" dirty="0" smtClean="0">
                <a:solidFill>
                  <a:srgbClr val="FF0000"/>
                </a:solidFill>
                <a:latin typeface="HGP創英角ﾎﾟｯﾌﾟ体" pitchFamily="50" charset="-128"/>
                <a:ea typeface="HGP創英角ﾎﾟｯﾌﾟ体" pitchFamily="50" charset="-128"/>
              </a:rPr>
              <a:t>多くの相互連携が生まれる可能性があることが分かった。</a:t>
            </a:r>
            <a:endParaRPr lang="en-US" altLang="ja-JP" sz="3200" dirty="0" smtClean="0">
              <a:solidFill>
                <a:srgbClr val="FF0000"/>
              </a:solidFill>
              <a:latin typeface="HGP創英角ﾎﾟｯﾌﾟ体" pitchFamily="50" charset="-128"/>
              <a:ea typeface="HGP創英角ﾎﾟｯﾌﾟ体" pitchFamily="50" charset="-128"/>
            </a:endParaRPr>
          </a:p>
          <a:p>
            <a:pPr>
              <a:buNone/>
            </a:pPr>
            <a:endParaRPr kumimoji="1" lang="ja-JP" altLang="en-US" sz="3200" dirty="0"/>
          </a:p>
        </p:txBody>
      </p:sp>
    </p:spTree>
    <p:custDataLst>
      <p:tags r:id="rId1"/>
    </p:custDataLst>
  </p:cSld>
  <p:clrMapOvr>
    <a:masterClrMapping/>
  </p:clrMapOvr>
  <p:transition advTm="191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図 3" descr="ハートと手.jpg"/>
          <p:cNvPicPr>
            <a:picLocks noChangeAspect="1"/>
          </p:cNvPicPr>
          <p:nvPr/>
        </p:nvPicPr>
        <p:blipFill>
          <a:blip r:embed="rId2"/>
          <a:srcRect/>
          <a:stretch>
            <a:fillRect/>
          </a:stretch>
        </p:blipFill>
        <p:spPr bwMode="auto">
          <a:xfrm>
            <a:off x="7740650" y="115888"/>
            <a:ext cx="968375" cy="688975"/>
          </a:xfrm>
          <a:prstGeom prst="rect">
            <a:avLst/>
          </a:prstGeom>
          <a:noFill/>
          <a:ln w="9525">
            <a:noFill/>
            <a:miter lim="800000"/>
            <a:headEnd/>
            <a:tailEnd/>
          </a:ln>
        </p:spPr>
      </p:pic>
      <p:sp>
        <p:nvSpPr>
          <p:cNvPr id="34818" name="テキスト ボックス 2"/>
          <p:cNvSpPr txBox="1">
            <a:spLocks noChangeArrowheads="1"/>
          </p:cNvSpPr>
          <p:nvPr/>
        </p:nvSpPr>
        <p:spPr bwMode="auto">
          <a:xfrm>
            <a:off x="539552" y="404664"/>
            <a:ext cx="2520280" cy="553998"/>
          </a:xfrm>
          <a:prstGeom prst="rect">
            <a:avLst/>
          </a:prstGeom>
          <a:noFill/>
          <a:ln w="9525">
            <a:noFill/>
            <a:miter lim="800000"/>
            <a:headEnd/>
            <a:tailEnd/>
          </a:ln>
        </p:spPr>
        <p:txBody>
          <a:bodyPr wrap="square">
            <a:spAutoFit/>
          </a:bodyPr>
          <a:lstStyle/>
          <a:p>
            <a:r>
              <a:rPr lang="ja-JP" altLang="en-US" sz="3000" dirty="0">
                <a:solidFill>
                  <a:schemeClr val="tx2"/>
                </a:solidFill>
                <a:latin typeface="ＭＳ Ｐゴシック" charset="-128"/>
              </a:rPr>
              <a:t>今後の展開</a:t>
            </a:r>
          </a:p>
        </p:txBody>
      </p:sp>
      <p:sp>
        <p:nvSpPr>
          <p:cNvPr id="34819" name="正方形/長方形 5"/>
          <p:cNvSpPr>
            <a:spLocks noChangeArrowheads="1"/>
          </p:cNvSpPr>
          <p:nvPr/>
        </p:nvSpPr>
        <p:spPr bwMode="auto">
          <a:xfrm>
            <a:off x="395536" y="1052737"/>
            <a:ext cx="7848872" cy="7786747"/>
          </a:xfrm>
          <a:prstGeom prst="rect">
            <a:avLst/>
          </a:prstGeom>
          <a:noFill/>
          <a:ln w="9525">
            <a:noFill/>
            <a:miter lim="800000"/>
            <a:headEnd/>
            <a:tailEnd/>
          </a:ln>
        </p:spPr>
        <p:txBody>
          <a:bodyPr wrap="square">
            <a:spAutoFit/>
          </a:bodyPr>
          <a:lstStyle/>
          <a:p>
            <a:endParaRPr lang="en-US" altLang="ja-JP" sz="2000" dirty="0" smtClean="0">
              <a:latin typeface="HGS創英角ﾎﾟｯﾌﾟ体" pitchFamily="50" charset="-128"/>
              <a:ea typeface="HGS創英角ﾎﾟｯﾌﾟ体" pitchFamily="50" charset="-128"/>
            </a:endParaRPr>
          </a:p>
          <a:p>
            <a:r>
              <a:rPr lang="ja-JP" altLang="en-US" sz="2000" dirty="0" smtClean="0">
                <a:latin typeface="HGS創英角ﾎﾟｯﾌﾟ体" pitchFamily="50" charset="-128"/>
                <a:ea typeface="HGS創英角ﾎﾟｯﾌﾟ体" pitchFamily="50" charset="-128"/>
              </a:rPr>
              <a:t>　</a:t>
            </a:r>
            <a:r>
              <a:rPr lang="ja-JP" altLang="en-US" sz="2800" dirty="0" smtClean="0">
                <a:latin typeface="ＭＳ Ｐゴシック" pitchFamily="50" charset="-128"/>
                <a:ea typeface="ＭＳ Ｐゴシック" pitchFamily="50" charset="-128"/>
              </a:rPr>
              <a:t>・</a:t>
            </a:r>
            <a:r>
              <a:rPr lang="ja-JP" altLang="en-US" sz="2800" dirty="0">
                <a:latin typeface="ＭＳ Ｐゴシック" pitchFamily="50" charset="-128"/>
                <a:ea typeface="ＭＳ Ｐゴシック" pitchFamily="50" charset="-128"/>
              </a:rPr>
              <a:t>ＨＰや冊子</a:t>
            </a:r>
            <a:r>
              <a:rPr lang="ja-JP" altLang="en-US" sz="2800" dirty="0" smtClean="0">
                <a:latin typeface="ＭＳ Ｐゴシック" pitchFamily="50" charset="-128"/>
                <a:ea typeface="ＭＳ Ｐゴシック" pitchFamily="50" charset="-128"/>
              </a:rPr>
              <a:t>で</a:t>
            </a:r>
            <a:r>
              <a:rPr lang="ja-JP" altLang="en-US" sz="2800" dirty="0" smtClean="0">
                <a:solidFill>
                  <a:srgbClr val="FF0000"/>
                </a:solidFill>
                <a:latin typeface="ＭＳ Ｐゴシック" pitchFamily="50" charset="-128"/>
                <a:ea typeface="ＭＳ Ｐゴシック" pitchFamily="50" charset="-128"/>
              </a:rPr>
              <a:t>情報発信</a:t>
            </a:r>
            <a:endParaRPr lang="en-US" altLang="ja-JP" sz="2800" dirty="0" smtClean="0">
              <a:solidFill>
                <a:srgbClr val="FF0000"/>
              </a:solidFill>
              <a:latin typeface="ＭＳ Ｐゴシック" pitchFamily="50" charset="-128"/>
              <a:ea typeface="ＭＳ Ｐゴシック" pitchFamily="50" charset="-128"/>
            </a:endParaRPr>
          </a:p>
          <a:p>
            <a:endParaRPr lang="en-US" altLang="ja-JP" sz="2000" dirty="0">
              <a:latin typeface="HGP創英角ｺﾞｼｯｸUB" pitchFamily="50" charset="-128"/>
              <a:ea typeface="HGP創英角ｺﾞｼｯｸUB" pitchFamily="50" charset="-128"/>
            </a:endParaRPr>
          </a:p>
          <a:p>
            <a:r>
              <a:rPr lang="ja-JP" altLang="en-US" sz="2800" dirty="0">
                <a:latin typeface="HGP創英角ｺﾞｼｯｸUB" pitchFamily="50" charset="-128"/>
                <a:ea typeface="HGP創英角ｺﾞｼｯｸUB" pitchFamily="50" charset="-128"/>
              </a:rPr>
              <a:t>　</a:t>
            </a:r>
            <a:r>
              <a:rPr lang="ja-JP" altLang="en-US" sz="2800" dirty="0" smtClean="0">
                <a:latin typeface="ＭＳ Ｐゴシック" pitchFamily="50" charset="-128"/>
                <a:ea typeface="ＭＳ Ｐゴシック" pitchFamily="50" charset="-128"/>
              </a:rPr>
              <a:t>・</a:t>
            </a:r>
            <a:r>
              <a:rPr lang="ja-JP" altLang="en-US" sz="2800" dirty="0">
                <a:latin typeface="ＭＳ Ｐゴシック" pitchFamily="50" charset="-128"/>
                <a:ea typeface="ＭＳ Ｐゴシック" pitchFamily="50" charset="-128"/>
              </a:rPr>
              <a:t>「まちの縁側／地域の居場所」</a:t>
            </a:r>
            <a:r>
              <a:rPr lang="ja-JP" altLang="en-US" sz="2800" dirty="0">
                <a:solidFill>
                  <a:srgbClr val="FF0000"/>
                </a:solidFill>
                <a:latin typeface="ＭＳ Ｐゴシック" pitchFamily="50" charset="-128"/>
                <a:ea typeface="ＭＳ Ｐゴシック" pitchFamily="50" charset="-128"/>
              </a:rPr>
              <a:t>実態調査</a:t>
            </a:r>
            <a:r>
              <a:rPr lang="ja-JP" altLang="en-US" sz="2800" dirty="0">
                <a:latin typeface="ＭＳ Ｐゴシック" pitchFamily="50" charset="-128"/>
                <a:ea typeface="ＭＳ Ｐゴシック" pitchFamily="50" charset="-128"/>
              </a:rPr>
              <a:t>　</a:t>
            </a:r>
            <a:endParaRPr lang="en-US" altLang="ja-JP" sz="2800" dirty="0" smtClean="0">
              <a:latin typeface="ＭＳ Ｐゴシック" pitchFamily="50" charset="-128"/>
              <a:ea typeface="ＭＳ Ｐゴシック" pitchFamily="50" charset="-128"/>
            </a:endParaRPr>
          </a:p>
          <a:p>
            <a:endParaRPr lang="ja-JP" altLang="en-US" sz="2000" dirty="0">
              <a:latin typeface="ＭＳ Ｐゴシック" pitchFamily="50" charset="-128"/>
              <a:ea typeface="ＭＳ Ｐゴシック" pitchFamily="50" charset="-128"/>
            </a:endParaRPr>
          </a:p>
          <a:p>
            <a:r>
              <a:rPr lang="ja-JP" altLang="en-US" sz="2800" dirty="0">
                <a:latin typeface="ＭＳ Ｐゴシック" pitchFamily="50" charset="-128"/>
                <a:ea typeface="ＭＳ Ｐゴシック" pitchFamily="50" charset="-128"/>
              </a:rPr>
              <a:t>　</a:t>
            </a:r>
            <a:r>
              <a:rPr lang="ja-JP" altLang="en-US" sz="2800" dirty="0" smtClean="0">
                <a:latin typeface="ＭＳ Ｐゴシック" pitchFamily="50" charset="-128"/>
                <a:ea typeface="ＭＳ Ｐゴシック" pitchFamily="50" charset="-128"/>
              </a:rPr>
              <a:t>　　内容</a:t>
            </a:r>
            <a:r>
              <a:rPr lang="ja-JP" altLang="en-US" sz="2800" dirty="0">
                <a:latin typeface="ＭＳ Ｐゴシック" pitchFamily="50" charset="-128"/>
                <a:ea typeface="ＭＳ Ｐゴシック" pitchFamily="50" charset="-128"/>
              </a:rPr>
              <a:t>：聞き取り調査（学区社協会長</a:t>
            </a:r>
            <a:r>
              <a:rPr lang="en-US" altLang="ja-JP" sz="2800" dirty="0">
                <a:latin typeface="ＭＳ Ｐゴシック" pitchFamily="50" charset="-128"/>
                <a:ea typeface="ＭＳ Ｐゴシック" pitchFamily="50" charset="-128"/>
              </a:rPr>
              <a:t>17</a:t>
            </a:r>
            <a:r>
              <a:rPr lang="ja-JP" altLang="en-US" sz="2800" dirty="0">
                <a:latin typeface="ＭＳ Ｐゴシック" pitchFamily="50" charset="-128"/>
                <a:ea typeface="ＭＳ Ｐゴシック" pitchFamily="50" charset="-128"/>
              </a:rPr>
              <a:t>名</a:t>
            </a:r>
            <a:r>
              <a:rPr lang="ja-JP" altLang="en-US" sz="2800" dirty="0" smtClean="0">
                <a:latin typeface="ＭＳ Ｐゴシック" pitchFamily="50" charset="-128"/>
                <a:ea typeface="ＭＳ Ｐゴシック" pitchFamily="50" charset="-128"/>
              </a:rPr>
              <a:t>）</a:t>
            </a:r>
            <a:endParaRPr lang="en-US" altLang="ja-JP" sz="28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　　　　 　　 アンケート調査（</a:t>
            </a:r>
            <a:r>
              <a:rPr lang="ja-JP" altLang="en-US" sz="2800" dirty="0">
                <a:latin typeface="ＭＳ Ｐゴシック" pitchFamily="50" charset="-128"/>
                <a:ea typeface="ＭＳ Ｐゴシック" pitchFamily="50" charset="-128"/>
              </a:rPr>
              <a:t>上京区</a:t>
            </a:r>
            <a:r>
              <a:rPr lang="en-US" altLang="ja-JP" sz="2800" dirty="0">
                <a:latin typeface="ＭＳ Ｐゴシック" pitchFamily="50" charset="-128"/>
                <a:ea typeface="ＭＳ Ｐゴシック" pitchFamily="50" charset="-128"/>
              </a:rPr>
              <a:t>17</a:t>
            </a:r>
            <a:r>
              <a:rPr lang="ja-JP" altLang="en-US" sz="2800" dirty="0">
                <a:latin typeface="ＭＳ Ｐゴシック" pitchFamily="50" charset="-128"/>
                <a:ea typeface="ＭＳ Ｐゴシック" pitchFamily="50" charset="-128"/>
              </a:rPr>
              <a:t>学区の</a:t>
            </a:r>
            <a:r>
              <a:rPr lang="ja-JP" altLang="en-US" sz="2800" dirty="0" smtClean="0">
                <a:latin typeface="ＭＳ Ｐゴシック" pitchFamily="50" charset="-128"/>
                <a:ea typeface="ＭＳ Ｐゴシック" pitchFamily="50" charset="-128"/>
              </a:rPr>
              <a:t>町内会　　</a:t>
            </a:r>
            <a:endParaRPr lang="en-US" altLang="ja-JP" sz="28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　　　　　　　長</a:t>
            </a:r>
            <a:r>
              <a:rPr lang="en-US" altLang="ja-JP" sz="2800" dirty="0" smtClean="0">
                <a:latin typeface="ＭＳ Ｐゴシック" pitchFamily="50" charset="-128"/>
                <a:ea typeface="ＭＳ Ｐゴシック" pitchFamily="50" charset="-128"/>
              </a:rPr>
              <a:t>700</a:t>
            </a:r>
            <a:r>
              <a:rPr lang="ja-JP" altLang="en-US" sz="2800" dirty="0">
                <a:latin typeface="ＭＳ Ｐゴシック" pitchFamily="50" charset="-128"/>
                <a:ea typeface="ＭＳ Ｐゴシック" pitchFamily="50" charset="-128"/>
              </a:rPr>
              <a:t>余名</a:t>
            </a:r>
            <a:r>
              <a:rPr lang="ja-JP" altLang="en-US" sz="2800" dirty="0" smtClean="0">
                <a:latin typeface="ＭＳ Ｐゴシック" pitchFamily="50" charset="-128"/>
                <a:ea typeface="ＭＳ Ｐゴシック" pitchFamily="50" charset="-128"/>
              </a:rPr>
              <a:t>）</a:t>
            </a:r>
            <a:endParaRPr lang="en-US" altLang="ja-JP" sz="2800" dirty="0" smtClean="0">
              <a:latin typeface="HGP創英角ｺﾞｼｯｸUB" pitchFamily="50" charset="-128"/>
              <a:ea typeface="HGP創英角ｺﾞｼｯｸUB" pitchFamily="50" charset="-128"/>
            </a:endParaRPr>
          </a:p>
          <a:p>
            <a:r>
              <a:rPr lang="ja-JP" altLang="en-US" sz="2800" dirty="0" smtClean="0">
                <a:latin typeface="HGP創英角ｺﾞｼｯｸUB" pitchFamily="50" charset="-128"/>
                <a:ea typeface="HGP創英角ｺﾞｼｯｸUB" pitchFamily="50" charset="-128"/>
              </a:rPr>
              <a:t>　</a:t>
            </a:r>
            <a:endParaRPr lang="en-US" altLang="ja-JP" sz="2800" dirty="0" smtClean="0">
              <a:latin typeface="HGP創英角ｺﾞｼｯｸUB" pitchFamily="50" charset="-128"/>
              <a:ea typeface="HGP創英角ｺﾞｼｯｸUB" pitchFamily="50" charset="-128"/>
            </a:endParaRPr>
          </a:p>
          <a:p>
            <a:r>
              <a:rPr lang="ja-JP" altLang="en-US" sz="2800" dirty="0" smtClean="0">
                <a:latin typeface="HGP創英角ｺﾞｼｯｸUB" pitchFamily="50" charset="-128"/>
                <a:ea typeface="HGP創英角ｺﾞｼｯｸUB" pitchFamily="50" charset="-128"/>
              </a:rPr>
              <a:t>　</a:t>
            </a:r>
            <a:r>
              <a:rPr lang="ja-JP" altLang="en-US" sz="2800" dirty="0" smtClean="0">
                <a:latin typeface="ＭＳ Ｐゴシック" pitchFamily="50" charset="-128"/>
                <a:ea typeface="ＭＳ Ｐゴシック" pitchFamily="50" charset="-128"/>
              </a:rPr>
              <a:t>・</a:t>
            </a:r>
            <a:r>
              <a:rPr lang="ja-JP" altLang="en-US" sz="2800" dirty="0">
                <a:latin typeface="ＭＳ Ｐゴシック" pitchFamily="50" charset="-128"/>
                <a:ea typeface="ＭＳ Ｐゴシック" pitchFamily="50" charset="-128"/>
              </a:rPr>
              <a:t>まだ調査できていないまちの縁側を対象</a:t>
            </a:r>
            <a:r>
              <a:rPr lang="ja-JP" altLang="en-US" sz="2800" dirty="0" smtClean="0">
                <a:latin typeface="ＭＳ Ｐゴシック" pitchFamily="50" charset="-128"/>
                <a:ea typeface="ＭＳ Ｐゴシック" pitchFamily="50" charset="-128"/>
              </a:rPr>
              <a:t>に</a:t>
            </a:r>
            <a:r>
              <a:rPr lang="ja-JP" altLang="en-US" sz="2800" dirty="0" smtClean="0">
                <a:solidFill>
                  <a:srgbClr val="FF0000"/>
                </a:solidFill>
                <a:latin typeface="ＭＳ Ｐゴシック" pitchFamily="50" charset="-128"/>
                <a:ea typeface="ＭＳ Ｐゴシック" pitchFamily="50" charset="-128"/>
              </a:rPr>
              <a:t>聞き</a:t>
            </a:r>
            <a:endParaRPr lang="en-US" altLang="ja-JP" sz="2800" dirty="0" smtClean="0">
              <a:solidFill>
                <a:srgbClr val="FF0000"/>
              </a:solidFill>
              <a:latin typeface="ＭＳ Ｐゴシック" pitchFamily="50" charset="-128"/>
              <a:ea typeface="ＭＳ Ｐゴシック" pitchFamily="50" charset="-128"/>
            </a:endParaRPr>
          </a:p>
          <a:p>
            <a:r>
              <a:rPr lang="ja-JP" altLang="en-US" sz="2800" dirty="0" smtClean="0">
                <a:solidFill>
                  <a:srgbClr val="FF0000"/>
                </a:solidFill>
                <a:latin typeface="ＭＳ Ｐゴシック" pitchFamily="50" charset="-128"/>
                <a:ea typeface="ＭＳ Ｐゴシック" pitchFamily="50" charset="-128"/>
              </a:rPr>
              <a:t>　　とり調査</a:t>
            </a:r>
            <a:r>
              <a:rPr lang="ja-JP" altLang="en-US" sz="2800" dirty="0" smtClean="0">
                <a:latin typeface="ＭＳ Ｐゴシック" pitchFamily="50" charset="-128"/>
                <a:ea typeface="ＭＳ Ｐゴシック" pitchFamily="50" charset="-128"/>
              </a:rPr>
              <a:t>を</a:t>
            </a:r>
            <a:r>
              <a:rPr lang="ja-JP" altLang="en-US" sz="2800" dirty="0">
                <a:latin typeface="ＭＳ Ｐゴシック" pitchFamily="50" charset="-128"/>
                <a:ea typeface="ＭＳ Ｐゴシック" pitchFamily="50" charset="-128"/>
              </a:rPr>
              <a:t>行う</a:t>
            </a:r>
            <a:endParaRPr lang="en-US" altLang="ja-JP" sz="2800" dirty="0">
              <a:latin typeface="ＭＳ Ｐゴシック" pitchFamily="50" charset="-128"/>
              <a:ea typeface="ＭＳ Ｐゴシック" pitchFamily="50" charset="-128"/>
            </a:endParaRPr>
          </a:p>
          <a:p>
            <a:endParaRPr lang="en-US" altLang="ja-JP" sz="2000" dirty="0">
              <a:latin typeface="ＭＳ Ｐゴシック" pitchFamily="50" charset="-128"/>
              <a:ea typeface="ＭＳ Ｐゴシック" pitchFamily="50" charset="-128"/>
            </a:endParaRPr>
          </a:p>
          <a:p>
            <a:r>
              <a:rPr lang="ja-JP" altLang="en-US" sz="2800" dirty="0" smtClean="0"/>
              <a:t>　・まちの縁側主催者を招いた</a:t>
            </a:r>
            <a:r>
              <a:rPr lang="ja-JP" altLang="en-US" sz="2800" dirty="0" smtClean="0">
                <a:solidFill>
                  <a:srgbClr val="FF0000"/>
                </a:solidFill>
              </a:rPr>
              <a:t>シンポジウム</a:t>
            </a:r>
            <a:r>
              <a:rPr lang="ja-JP" altLang="en-US" sz="2800" dirty="0" smtClean="0"/>
              <a:t>を</a:t>
            </a:r>
            <a:r>
              <a:rPr lang="en-US" altLang="ja-JP" sz="2800" dirty="0" smtClean="0"/>
              <a:t>1</a:t>
            </a:r>
            <a:r>
              <a:rPr lang="ja-JP" altLang="en-US" sz="2800" dirty="0" smtClean="0"/>
              <a:t>月　　</a:t>
            </a:r>
            <a:endParaRPr lang="en-US" altLang="ja-JP" sz="2800" dirty="0" smtClean="0"/>
          </a:p>
          <a:p>
            <a:r>
              <a:rPr lang="ja-JP" altLang="en-US" sz="2800" dirty="0" smtClean="0"/>
              <a:t>　　中旬に開催予定</a:t>
            </a:r>
            <a:endParaRPr lang="en-US" altLang="ja-JP" sz="28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ja-JP" altLang="en-US" sz="2000" dirty="0"/>
          </a:p>
        </p:txBody>
      </p:sp>
    </p:spTree>
  </p:cSld>
  <p:clrMapOvr>
    <a:masterClrMapping/>
  </p:clrMapOvr>
  <p:transition advTm="3025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09575" y="85725"/>
            <a:ext cx="8324850" cy="668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39552" y="3717032"/>
            <a:ext cx="7704856" cy="2304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67544" y="188640"/>
            <a:ext cx="7467600" cy="1143000"/>
          </a:xfrm>
        </p:spPr>
        <p:txBody>
          <a:bodyPr>
            <a:normAutofit/>
          </a:bodyPr>
          <a:lstStyle/>
          <a:p>
            <a:pPr>
              <a:defRPr/>
            </a:pPr>
            <a:r>
              <a:rPr lang="en-US" altLang="ja-JP" sz="3600" b="1" dirty="0" smtClean="0">
                <a:solidFill>
                  <a:schemeClr val="tx1"/>
                </a:solidFill>
                <a:latin typeface="ＭＳ Ｐゴシック" pitchFamily="50" charset="-128"/>
                <a:ea typeface="ＭＳ Ｐゴシック" pitchFamily="50" charset="-128"/>
              </a:rPr>
              <a:t>4.</a:t>
            </a:r>
            <a:r>
              <a:rPr lang="ja-JP" altLang="en-US" sz="3600" b="1" dirty="0" smtClean="0">
                <a:solidFill>
                  <a:schemeClr val="tx1"/>
                </a:solidFill>
                <a:latin typeface="ＭＳ Ｐゴシック" pitchFamily="50" charset="-128"/>
                <a:ea typeface="ＭＳ Ｐゴシック" pitchFamily="50" charset="-128"/>
              </a:rPr>
              <a:t>まとめ</a:t>
            </a:r>
            <a:endParaRPr lang="ja-JP" altLang="en-US" sz="3600" b="1" dirty="0">
              <a:solidFill>
                <a:schemeClr val="tx1"/>
              </a:solidFill>
              <a:latin typeface="ＭＳ Ｐゴシック" pitchFamily="50" charset="-128"/>
              <a:ea typeface="ＭＳ Ｐゴシック" pitchFamily="50" charset="-128"/>
            </a:endParaRPr>
          </a:p>
        </p:txBody>
      </p:sp>
      <p:sp>
        <p:nvSpPr>
          <p:cNvPr id="12" name="テキスト ボックス 11"/>
          <p:cNvSpPr txBox="1"/>
          <p:nvPr/>
        </p:nvSpPr>
        <p:spPr>
          <a:xfrm>
            <a:off x="1187624" y="3140968"/>
            <a:ext cx="2808312" cy="369332"/>
          </a:xfrm>
          <a:prstGeom prst="rect">
            <a:avLst/>
          </a:prstGeom>
          <a:noFill/>
        </p:spPr>
        <p:txBody>
          <a:bodyPr wrap="square" rtlCol="0">
            <a:spAutoFit/>
          </a:bodyPr>
          <a:lstStyle/>
          <a:p>
            <a:endParaRPr kumimoji="1" lang="ja-JP" altLang="en-US" dirty="0"/>
          </a:p>
        </p:txBody>
      </p:sp>
      <p:sp>
        <p:nvSpPr>
          <p:cNvPr id="7" name="テキスト ボックス 6"/>
          <p:cNvSpPr txBox="1"/>
          <p:nvPr/>
        </p:nvSpPr>
        <p:spPr>
          <a:xfrm>
            <a:off x="0" y="1700809"/>
            <a:ext cx="8892480" cy="954107"/>
          </a:xfrm>
          <a:prstGeom prst="rect">
            <a:avLst/>
          </a:prstGeom>
          <a:noFill/>
        </p:spPr>
        <p:txBody>
          <a:bodyPr wrap="square" rtlCol="0">
            <a:spAutoFit/>
          </a:bodyPr>
          <a:lstStyle/>
          <a:p>
            <a:r>
              <a:rPr kumimoji="1" lang="en-US" altLang="ja-JP" sz="2800" b="1" dirty="0" smtClean="0">
                <a:solidFill>
                  <a:srgbClr val="002060"/>
                </a:solidFill>
              </a:rPr>
              <a:t>【</a:t>
            </a:r>
            <a:r>
              <a:rPr kumimoji="1" lang="ja-JP" altLang="en-US" sz="2800" b="1" dirty="0" smtClean="0">
                <a:solidFill>
                  <a:srgbClr val="002060"/>
                </a:solidFill>
              </a:rPr>
              <a:t>仮説</a:t>
            </a:r>
            <a:r>
              <a:rPr kumimoji="1" lang="en-US" altLang="ja-JP" sz="2800" b="1" dirty="0" smtClean="0">
                <a:solidFill>
                  <a:srgbClr val="002060"/>
                </a:solidFill>
              </a:rPr>
              <a:t>】</a:t>
            </a:r>
            <a:r>
              <a:rPr kumimoji="1" lang="ja-JP" altLang="en-US" sz="2800" b="1" dirty="0" smtClean="0">
                <a:solidFill>
                  <a:srgbClr val="002060"/>
                </a:solidFill>
              </a:rPr>
              <a:t>まちの縁側は</a:t>
            </a:r>
            <a:endParaRPr kumimoji="1" lang="en-US" altLang="ja-JP" sz="2800" b="1" dirty="0" smtClean="0">
              <a:solidFill>
                <a:srgbClr val="002060"/>
              </a:solidFill>
            </a:endParaRPr>
          </a:p>
          <a:p>
            <a:r>
              <a:rPr lang="ja-JP" altLang="en-US" sz="2800" b="1" dirty="0" smtClean="0">
                <a:solidFill>
                  <a:srgbClr val="002060"/>
                </a:solidFill>
              </a:rPr>
              <a:t>　　　　 </a:t>
            </a:r>
            <a:r>
              <a:rPr kumimoji="1" lang="ja-JP" altLang="en-US" sz="2800" b="1" dirty="0" smtClean="0">
                <a:solidFill>
                  <a:srgbClr val="002060"/>
                </a:solidFill>
              </a:rPr>
              <a:t>無縁社会を解消する重要な仕組みになりうる</a:t>
            </a:r>
            <a:r>
              <a:rPr lang="ja-JP" altLang="en-US" sz="2800" b="1" dirty="0" smtClean="0">
                <a:solidFill>
                  <a:srgbClr val="002060"/>
                </a:solidFill>
              </a:rPr>
              <a:t>　　　　　　　　　　　　　　　　　　　　</a:t>
            </a:r>
            <a:r>
              <a:rPr kumimoji="1" lang="ja-JP" altLang="en-US" sz="2800" b="1" dirty="0" smtClean="0">
                <a:solidFill>
                  <a:srgbClr val="002060"/>
                </a:solidFill>
              </a:rPr>
              <a:t>　　　　　　　　　　</a:t>
            </a:r>
            <a:endParaRPr kumimoji="1" lang="en-US" altLang="ja-JP" sz="2800" b="1" dirty="0" smtClean="0">
              <a:solidFill>
                <a:srgbClr val="002060"/>
              </a:solidFill>
            </a:endParaRPr>
          </a:p>
        </p:txBody>
      </p:sp>
      <p:sp>
        <p:nvSpPr>
          <p:cNvPr id="11" name="テキスト ボックス 10"/>
          <p:cNvSpPr txBox="1"/>
          <p:nvPr/>
        </p:nvSpPr>
        <p:spPr>
          <a:xfrm>
            <a:off x="1043608" y="4077073"/>
            <a:ext cx="6480720" cy="461665"/>
          </a:xfrm>
          <a:prstGeom prst="rect">
            <a:avLst/>
          </a:prstGeom>
          <a:noFill/>
        </p:spPr>
        <p:txBody>
          <a:bodyPr wrap="square" rtlCol="0">
            <a:spAutoFit/>
          </a:bodyPr>
          <a:lstStyle/>
          <a:p>
            <a:r>
              <a:rPr kumimoji="1" lang="ja-JP" altLang="en-US" sz="2400" b="1" dirty="0" smtClean="0"/>
              <a:t>ハルハウス参与観察・</a:t>
            </a:r>
            <a:r>
              <a:rPr lang="ja-JP" altLang="en-US" sz="2400" b="1" dirty="0" smtClean="0"/>
              <a:t>まちの縁側聞き取り調査</a:t>
            </a:r>
          </a:p>
        </p:txBody>
      </p:sp>
      <p:sp>
        <p:nvSpPr>
          <p:cNvPr id="16" name="正方形/長方形 15"/>
          <p:cNvSpPr/>
          <p:nvPr/>
        </p:nvSpPr>
        <p:spPr>
          <a:xfrm>
            <a:off x="827584" y="3501008"/>
            <a:ext cx="230425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ja-JP" altLang="en-US" sz="2400" dirty="0" smtClean="0">
                <a:solidFill>
                  <a:prstClr val="black"/>
                </a:solidFill>
                <a:latin typeface="Arial" charset="0"/>
                <a:ea typeface="ＭＳ Ｐゴシック" charset="-128"/>
              </a:rPr>
              <a:t>支持された部分</a:t>
            </a:r>
            <a:endParaRPr lang="ja-JP" altLang="en-US" sz="2400" dirty="0">
              <a:solidFill>
                <a:prstClr val="black"/>
              </a:solidFill>
              <a:latin typeface="Arial" charset="0"/>
              <a:ea typeface="ＭＳ Ｐゴシック" charset="-128"/>
            </a:endParaRPr>
          </a:p>
        </p:txBody>
      </p:sp>
      <p:sp>
        <p:nvSpPr>
          <p:cNvPr id="17" name="下矢印 16"/>
          <p:cNvSpPr/>
          <p:nvPr/>
        </p:nvSpPr>
        <p:spPr>
          <a:xfrm>
            <a:off x="3707904" y="4653136"/>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115616" y="5157192"/>
            <a:ext cx="6408712" cy="461665"/>
          </a:xfrm>
          <a:prstGeom prst="rect">
            <a:avLst/>
          </a:prstGeom>
          <a:noFill/>
        </p:spPr>
        <p:txBody>
          <a:bodyPr wrap="square" rtlCol="0">
            <a:spAutoFit/>
          </a:bodyPr>
          <a:lstStyle/>
          <a:p>
            <a:r>
              <a:rPr lang="ja-JP" altLang="en-US" sz="2400" b="1" dirty="0" smtClean="0"/>
              <a:t>まちの縁側は人と人とのつながりを形成している</a:t>
            </a:r>
            <a:endParaRPr kumimoji="1" lang="ja-JP" altLang="en-US" sz="2400" b="1" dirty="0"/>
          </a:p>
        </p:txBody>
      </p:sp>
      <p:sp>
        <p:nvSpPr>
          <p:cNvPr id="10" name="テキスト ボックス 9"/>
          <p:cNvSpPr txBox="1"/>
          <p:nvPr/>
        </p:nvSpPr>
        <p:spPr>
          <a:xfrm>
            <a:off x="4139952" y="2780928"/>
            <a:ext cx="4248472" cy="523220"/>
          </a:xfrm>
          <a:prstGeom prst="rect">
            <a:avLst/>
          </a:prstGeom>
          <a:noFill/>
        </p:spPr>
        <p:txBody>
          <a:bodyPr wrap="square" rtlCol="0">
            <a:spAutoFit/>
          </a:bodyPr>
          <a:lstStyle/>
          <a:p>
            <a:r>
              <a:rPr lang="ja-JP" altLang="en-US" sz="2800" b="1" dirty="0" smtClean="0">
                <a:solidFill>
                  <a:srgbClr val="002060"/>
                </a:solidFill>
              </a:rPr>
              <a:t>は条件付きで支持された</a:t>
            </a:r>
            <a:endParaRPr kumimoji="1" lang="ja-JP" altLang="en-US" sz="2800" dirty="0"/>
          </a:p>
        </p:txBody>
      </p:sp>
    </p:spTree>
    <p:custDataLst>
      <p:tags r:id="rId1"/>
    </p:custDataLst>
  </p:cSld>
  <p:clrMapOvr>
    <a:masterClrMapping/>
  </p:clrMapOvr>
  <p:transition advTm="17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trips(downLeft)">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187624" y="3068960"/>
            <a:ext cx="2808312" cy="369332"/>
          </a:xfrm>
          <a:prstGeom prst="rect">
            <a:avLst/>
          </a:prstGeom>
          <a:noFill/>
        </p:spPr>
        <p:txBody>
          <a:bodyPr wrap="square" rtlCol="0">
            <a:spAutoFit/>
          </a:bodyPr>
          <a:lstStyle/>
          <a:p>
            <a:endParaRPr kumimoji="1" lang="ja-JP" altLang="en-US" dirty="0"/>
          </a:p>
        </p:txBody>
      </p:sp>
      <p:sp>
        <p:nvSpPr>
          <p:cNvPr id="18" name="正方形/長方形 17"/>
          <p:cNvSpPr/>
          <p:nvPr/>
        </p:nvSpPr>
        <p:spPr>
          <a:xfrm>
            <a:off x="395536" y="620688"/>
            <a:ext cx="7704856" cy="54726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0" name="正方形/長方形 19"/>
          <p:cNvSpPr/>
          <p:nvPr/>
        </p:nvSpPr>
        <p:spPr>
          <a:xfrm>
            <a:off x="611560" y="476672"/>
            <a:ext cx="302433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ＭＳ Ｐゴシック" pitchFamily="50" charset="-128"/>
                <a:ea typeface="ＭＳ Ｐゴシック" pitchFamily="50" charset="-128"/>
              </a:rPr>
              <a:t>新しく見つかった課題</a:t>
            </a:r>
            <a:endParaRPr lang="ja-JP" altLang="en-US" sz="2400" dirty="0">
              <a:latin typeface="ＭＳ Ｐゴシック" pitchFamily="50" charset="-128"/>
              <a:ea typeface="ＭＳ Ｐゴシック" pitchFamily="50" charset="-128"/>
            </a:endParaRPr>
          </a:p>
        </p:txBody>
      </p:sp>
      <p:sp>
        <p:nvSpPr>
          <p:cNvPr id="22" name="テキスト ボックス 21"/>
          <p:cNvSpPr txBox="1"/>
          <p:nvPr/>
        </p:nvSpPr>
        <p:spPr>
          <a:xfrm>
            <a:off x="899592" y="1700808"/>
            <a:ext cx="7056784" cy="2000548"/>
          </a:xfrm>
          <a:prstGeom prst="rect">
            <a:avLst/>
          </a:prstGeom>
          <a:noFill/>
        </p:spPr>
        <p:txBody>
          <a:bodyPr wrap="square" rtlCol="0">
            <a:spAutoFit/>
          </a:bodyPr>
          <a:lstStyle/>
          <a:p>
            <a:r>
              <a:rPr kumimoji="1" lang="ja-JP" altLang="en-US" sz="2800" b="1" u="sng" dirty="0" smtClean="0">
                <a:uFill>
                  <a:solidFill>
                    <a:srgbClr val="FF0000"/>
                  </a:solidFill>
                </a:uFill>
              </a:rPr>
              <a:t>来れない人</a:t>
            </a:r>
            <a:r>
              <a:rPr lang="ja-JP" altLang="en-US" sz="2800" b="1" u="sng" dirty="0" smtClean="0">
                <a:uFill>
                  <a:solidFill>
                    <a:srgbClr val="FF0000"/>
                  </a:solidFill>
                </a:uFill>
              </a:rPr>
              <a:t>　</a:t>
            </a:r>
            <a:endParaRPr lang="en-US" altLang="ja-JP" sz="2800" b="1" dirty="0" smtClean="0"/>
          </a:p>
          <a:p>
            <a:endParaRPr kumimoji="1" lang="en-US" altLang="ja-JP" sz="2800" b="1" u="sng" dirty="0" smtClean="0">
              <a:uFill>
                <a:solidFill>
                  <a:srgbClr val="FF0000"/>
                </a:solidFill>
              </a:uFill>
            </a:endParaRPr>
          </a:p>
          <a:p>
            <a:r>
              <a:rPr kumimoji="1" lang="ja-JP" altLang="en-US" sz="2800" b="1" u="sng" dirty="0" smtClean="0">
                <a:uFill>
                  <a:solidFill>
                    <a:srgbClr val="FF0000"/>
                  </a:solidFill>
                </a:uFill>
              </a:rPr>
              <a:t>来る意志がない人</a:t>
            </a:r>
            <a:endParaRPr kumimoji="1" lang="en-US" altLang="ja-JP" sz="2800" b="1" u="sng" dirty="0" smtClean="0">
              <a:uFill>
                <a:solidFill>
                  <a:srgbClr val="FF0000"/>
                </a:solidFill>
              </a:uFill>
            </a:endParaRPr>
          </a:p>
          <a:p>
            <a:endParaRPr lang="en-US" altLang="ja-JP" sz="1600" b="1" u="sng" dirty="0" smtClean="0">
              <a:uFill>
                <a:solidFill>
                  <a:srgbClr val="FF0000"/>
                </a:solidFill>
              </a:uFill>
            </a:endParaRPr>
          </a:p>
          <a:p>
            <a:r>
              <a:rPr lang="ja-JP" altLang="en-US" sz="2400" b="1" dirty="0" smtClean="0">
                <a:uFill>
                  <a:solidFill>
                    <a:srgbClr val="FF0000"/>
                  </a:solidFill>
                </a:uFill>
              </a:rPr>
              <a:t>にどうやってきてもらうか</a:t>
            </a:r>
            <a:endParaRPr lang="en-US" altLang="ja-JP" sz="2400" b="1" dirty="0" smtClean="0">
              <a:uFill>
                <a:solidFill>
                  <a:srgbClr val="FF0000"/>
                </a:solidFill>
              </a:uFill>
            </a:endParaRPr>
          </a:p>
        </p:txBody>
      </p:sp>
      <p:sp>
        <p:nvSpPr>
          <p:cNvPr id="30" name="テキスト ボックス 29"/>
          <p:cNvSpPr txBox="1"/>
          <p:nvPr/>
        </p:nvSpPr>
        <p:spPr>
          <a:xfrm>
            <a:off x="3203848" y="1628800"/>
            <a:ext cx="3816424" cy="369332"/>
          </a:xfrm>
          <a:prstGeom prst="rect">
            <a:avLst/>
          </a:prstGeom>
          <a:noFill/>
        </p:spPr>
        <p:txBody>
          <a:bodyPr wrap="square" rtlCol="0">
            <a:spAutoFit/>
          </a:bodyPr>
          <a:lstStyle/>
          <a:p>
            <a:r>
              <a:rPr kumimoji="1" lang="ja-JP" altLang="en-US" dirty="0" smtClean="0"/>
              <a:t>まちの縁側の存在を知らない人</a:t>
            </a:r>
            <a:endParaRPr kumimoji="1" lang="ja-JP" altLang="en-US" dirty="0"/>
          </a:p>
        </p:txBody>
      </p:sp>
      <p:sp>
        <p:nvSpPr>
          <p:cNvPr id="31" name="テキスト ボックス 30"/>
          <p:cNvSpPr txBox="1"/>
          <p:nvPr/>
        </p:nvSpPr>
        <p:spPr>
          <a:xfrm>
            <a:off x="5868144" y="2060848"/>
            <a:ext cx="2088232" cy="369332"/>
          </a:xfrm>
          <a:prstGeom prst="rect">
            <a:avLst/>
          </a:prstGeom>
          <a:noFill/>
        </p:spPr>
        <p:txBody>
          <a:bodyPr wrap="square" rtlCol="0">
            <a:spAutoFit/>
          </a:bodyPr>
          <a:lstStyle/>
          <a:p>
            <a:r>
              <a:rPr kumimoji="1" lang="ja-JP" altLang="en-US" dirty="0" smtClean="0"/>
              <a:t>家が遠い人</a:t>
            </a:r>
            <a:endParaRPr kumimoji="1" lang="ja-JP" altLang="en-US" dirty="0"/>
          </a:p>
        </p:txBody>
      </p:sp>
      <p:sp>
        <p:nvSpPr>
          <p:cNvPr id="32" name="テキスト ボックス 31"/>
          <p:cNvSpPr txBox="1"/>
          <p:nvPr/>
        </p:nvSpPr>
        <p:spPr>
          <a:xfrm>
            <a:off x="4211960" y="2636912"/>
            <a:ext cx="3168352" cy="369332"/>
          </a:xfrm>
          <a:prstGeom prst="rect">
            <a:avLst/>
          </a:prstGeom>
          <a:noFill/>
        </p:spPr>
        <p:txBody>
          <a:bodyPr wrap="square" rtlCol="0">
            <a:spAutoFit/>
          </a:bodyPr>
          <a:lstStyle/>
          <a:p>
            <a:r>
              <a:rPr kumimoji="1" lang="ja-JP" altLang="en-US" dirty="0" smtClean="0"/>
              <a:t>人とのつながりを拒絶する人</a:t>
            </a:r>
            <a:endParaRPr kumimoji="1" lang="ja-JP" altLang="en-US" dirty="0"/>
          </a:p>
        </p:txBody>
      </p:sp>
      <p:sp>
        <p:nvSpPr>
          <p:cNvPr id="34" name="テキスト ボックス 33"/>
          <p:cNvSpPr txBox="1"/>
          <p:nvPr/>
        </p:nvSpPr>
        <p:spPr>
          <a:xfrm>
            <a:off x="3275856" y="2060848"/>
            <a:ext cx="2521844" cy="369332"/>
          </a:xfrm>
          <a:prstGeom prst="rect">
            <a:avLst/>
          </a:prstGeom>
          <a:noFill/>
        </p:spPr>
        <p:txBody>
          <a:bodyPr wrap="none" rtlCol="0">
            <a:spAutoFit/>
          </a:bodyPr>
          <a:lstStyle/>
          <a:p>
            <a:r>
              <a:rPr kumimoji="1" lang="ja-JP" altLang="en-US" dirty="0" smtClean="0"/>
              <a:t>寝たきり、足腰が悪い人</a:t>
            </a:r>
            <a:endParaRPr kumimoji="1" lang="ja-JP" altLang="en-US" dirty="0"/>
          </a:p>
        </p:txBody>
      </p:sp>
      <p:sp>
        <p:nvSpPr>
          <p:cNvPr id="36" name="左中かっこ 35"/>
          <p:cNvSpPr/>
          <p:nvPr/>
        </p:nvSpPr>
        <p:spPr>
          <a:xfrm>
            <a:off x="2987824" y="1556792"/>
            <a:ext cx="216024"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左中かっこ 36"/>
          <p:cNvSpPr/>
          <p:nvPr/>
        </p:nvSpPr>
        <p:spPr>
          <a:xfrm>
            <a:off x="3995936" y="2564904"/>
            <a:ext cx="189735" cy="5040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755576" y="1124744"/>
            <a:ext cx="2952328" cy="523220"/>
          </a:xfrm>
          <a:prstGeom prst="rect">
            <a:avLst/>
          </a:prstGeom>
          <a:noFill/>
        </p:spPr>
        <p:txBody>
          <a:bodyPr wrap="square" rtlCol="0">
            <a:spAutoFit/>
          </a:bodyPr>
          <a:lstStyle/>
          <a:p>
            <a:r>
              <a:rPr lang="ja-JP" altLang="en-US" sz="2800" b="1" dirty="0" smtClean="0"/>
              <a:t>①</a:t>
            </a:r>
            <a:r>
              <a:rPr kumimoji="1" lang="ja-JP" altLang="en-US" sz="2800" b="1" dirty="0" smtClean="0"/>
              <a:t>まちの縁側に</a:t>
            </a:r>
            <a:endParaRPr kumimoji="1" lang="ja-JP" altLang="en-US" sz="2800" b="1" dirty="0"/>
          </a:p>
        </p:txBody>
      </p:sp>
      <p:sp>
        <p:nvSpPr>
          <p:cNvPr id="39" name="テキスト ボックス 38"/>
          <p:cNvSpPr txBox="1"/>
          <p:nvPr/>
        </p:nvSpPr>
        <p:spPr>
          <a:xfrm>
            <a:off x="899592" y="4797152"/>
            <a:ext cx="7056784" cy="954107"/>
          </a:xfrm>
          <a:prstGeom prst="rect">
            <a:avLst/>
          </a:prstGeom>
          <a:noFill/>
        </p:spPr>
        <p:txBody>
          <a:bodyPr wrap="square" rtlCol="0">
            <a:spAutoFit/>
          </a:bodyPr>
          <a:lstStyle/>
          <a:p>
            <a:r>
              <a:rPr lang="ja-JP" altLang="en-US" sz="2800" b="1" dirty="0" smtClean="0"/>
              <a:t>③</a:t>
            </a:r>
            <a:r>
              <a:rPr kumimoji="1" lang="ja-JP" altLang="en-US" sz="2800" b="1" dirty="0" smtClean="0"/>
              <a:t>まちの縁側同士の連携が取れていない</a:t>
            </a:r>
            <a:endParaRPr kumimoji="1" lang="en-US" altLang="ja-JP" sz="2800" b="1" dirty="0" smtClean="0"/>
          </a:p>
          <a:p>
            <a:r>
              <a:rPr lang="ja-JP" altLang="en-US" sz="2800" b="1" dirty="0" smtClean="0"/>
              <a:t>→運営面での悩みなど相談出来ない</a:t>
            </a:r>
            <a:endParaRPr kumimoji="1" lang="ja-JP" altLang="en-US" sz="2800" b="1" dirty="0"/>
          </a:p>
        </p:txBody>
      </p:sp>
      <p:sp>
        <p:nvSpPr>
          <p:cNvPr id="40" name="テキスト ボックス 39"/>
          <p:cNvSpPr txBox="1"/>
          <p:nvPr/>
        </p:nvSpPr>
        <p:spPr>
          <a:xfrm>
            <a:off x="899592" y="4005064"/>
            <a:ext cx="6840760" cy="523220"/>
          </a:xfrm>
          <a:prstGeom prst="rect">
            <a:avLst/>
          </a:prstGeom>
          <a:noFill/>
        </p:spPr>
        <p:txBody>
          <a:bodyPr wrap="square" rtlCol="0">
            <a:spAutoFit/>
          </a:bodyPr>
          <a:lstStyle/>
          <a:p>
            <a:r>
              <a:rPr lang="ja-JP" altLang="en-US" sz="2800" b="1" dirty="0" smtClean="0"/>
              <a:t>②</a:t>
            </a:r>
            <a:r>
              <a:rPr kumimoji="1" lang="ja-JP" altLang="en-US" sz="2800" b="1" dirty="0" smtClean="0"/>
              <a:t>まちの縁側に入るまでに障壁がある</a:t>
            </a:r>
            <a:endParaRPr kumimoji="1" lang="ja-JP" altLang="en-US" sz="2800" b="1" dirty="0"/>
          </a:p>
        </p:txBody>
      </p:sp>
    </p:spTree>
    <p:custDataLst>
      <p:tags r:id="rId1"/>
    </p:custDataLst>
  </p:cSld>
  <p:clrMapOvr>
    <a:masterClrMapping/>
  </p:clrMapOvr>
  <p:transition advTm="179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4" grpId="0"/>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994122"/>
          </a:xfrm>
        </p:spPr>
        <p:txBody>
          <a:bodyPr/>
          <a:lstStyle/>
          <a:p>
            <a:r>
              <a:rPr kumimoji="1" lang="ja-JP" altLang="en-US" dirty="0" smtClean="0"/>
              <a:t>参考文献</a:t>
            </a:r>
            <a:endParaRPr kumimoji="1" lang="ja-JP" altLang="en-US" dirty="0"/>
          </a:p>
        </p:txBody>
      </p:sp>
      <p:sp>
        <p:nvSpPr>
          <p:cNvPr id="5" name="正方形/長方形 4"/>
          <p:cNvSpPr/>
          <p:nvPr/>
        </p:nvSpPr>
        <p:spPr>
          <a:xfrm>
            <a:off x="323528" y="1196752"/>
            <a:ext cx="8208912" cy="4708981"/>
          </a:xfrm>
          <a:prstGeom prst="rect">
            <a:avLst/>
          </a:prstGeom>
        </p:spPr>
        <p:txBody>
          <a:bodyPr wrap="square">
            <a:spAutoFit/>
          </a:bodyPr>
          <a:lstStyle/>
          <a:p>
            <a:pPr lvl="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・長野市ボランティアセンターまちの縁側推進プロジェクト</a:t>
            </a:r>
            <a:r>
              <a:rPr lang="en-US" altLang="ja-JP" sz="1400" b="1" dirty="0" smtClean="0">
                <a:latin typeface="ＭＳ Ｐゴシック" pitchFamily="50" charset="-128"/>
                <a:ea typeface="ＭＳ Ｐゴシック" pitchFamily="50" charset="-128"/>
                <a:cs typeface="Times New Roman" pitchFamily="18" charset="0"/>
              </a:rPr>
              <a:t>, 2010.</a:t>
            </a:r>
            <a:endParaRPr lang="en-US" altLang="ja-JP"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　</a:t>
            </a:r>
            <a:r>
              <a:rPr lang="en-US" altLang="ja-JP" sz="1400" b="1" dirty="0" smtClean="0">
                <a:latin typeface="ＭＳ Ｐゴシック" pitchFamily="50" charset="-128"/>
                <a:ea typeface="ＭＳ Ｐゴシック" pitchFamily="50" charset="-128"/>
                <a:cs typeface="Times New Roman" pitchFamily="18" charset="0"/>
              </a:rPr>
              <a:t>『</a:t>
            </a:r>
            <a:r>
              <a:rPr lang="ja-JP" altLang="en-US" sz="1400" b="1" dirty="0" smtClean="0">
                <a:latin typeface="ＭＳ Ｐゴシック" pitchFamily="50" charset="-128"/>
                <a:ea typeface="ＭＳ Ｐゴシック" pitchFamily="50" charset="-128"/>
                <a:cs typeface="Times New Roman" pitchFamily="18" charset="0"/>
              </a:rPr>
              <a:t>和気あいあいのまち再興－まちの縁側づくりの提案－</a:t>
            </a:r>
            <a:r>
              <a:rPr lang="en-US" altLang="ja-JP" sz="1400" b="1" dirty="0" smtClean="0">
                <a:latin typeface="ＭＳ Ｐゴシック" pitchFamily="50" charset="-128"/>
                <a:ea typeface="ＭＳ Ｐゴシック" pitchFamily="50" charset="-128"/>
                <a:cs typeface="Times New Roman" pitchFamily="18" charset="0"/>
              </a:rPr>
              <a:t>』.</a:t>
            </a:r>
            <a:endParaRPr lang="en-US" altLang="ja-JP"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・池冨仁</a:t>
            </a:r>
            <a:r>
              <a:rPr lang="en-US" altLang="ja-JP" sz="1400" b="1" dirty="0" smtClean="0">
                <a:latin typeface="ＭＳ Ｐゴシック" pitchFamily="50" charset="-128"/>
                <a:ea typeface="ＭＳ Ｐゴシック" pitchFamily="50" charset="-128"/>
                <a:cs typeface="Times New Roman" pitchFamily="18" charset="0"/>
              </a:rPr>
              <a:t>, </a:t>
            </a:r>
            <a:r>
              <a:rPr lang="ja-JP" altLang="en-US" sz="1400" b="1" dirty="0" smtClean="0">
                <a:latin typeface="ＭＳ Ｐゴシック" pitchFamily="50" charset="-128"/>
                <a:ea typeface="ＭＳ Ｐゴシック" pitchFamily="50" charset="-128"/>
                <a:cs typeface="Times New Roman" pitchFamily="18" charset="0"/>
              </a:rPr>
              <a:t>臼井真粧美</a:t>
            </a:r>
            <a:r>
              <a:rPr lang="en-US" altLang="ja-JP" sz="1400" b="1" dirty="0" smtClean="0">
                <a:latin typeface="ＭＳ Ｐゴシック" pitchFamily="50" charset="-128"/>
                <a:ea typeface="ＭＳ Ｐゴシック" pitchFamily="50" charset="-128"/>
                <a:cs typeface="Times New Roman" pitchFamily="18" charset="0"/>
              </a:rPr>
              <a:t>, </a:t>
            </a:r>
            <a:r>
              <a:rPr lang="ja-JP" altLang="en-US" sz="1400" b="1" dirty="0" smtClean="0">
                <a:latin typeface="ＭＳ Ｐゴシック" pitchFamily="50" charset="-128"/>
                <a:ea typeface="ＭＳ Ｐゴシック" pitchFamily="50" charset="-128"/>
                <a:cs typeface="Times New Roman" pitchFamily="18" charset="0"/>
              </a:rPr>
              <a:t>深澤献</a:t>
            </a:r>
            <a:r>
              <a:rPr lang="en-US" altLang="ja-JP" sz="1400" b="1" dirty="0" smtClean="0">
                <a:latin typeface="ＭＳ Ｐゴシック" pitchFamily="50" charset="-128"/>
                <a:ea typeface="ＭＳ Ｐゴシック" pitchFamily="50" charset="-128"/>
                <a:cs typeface="Times New Roman" pitchFamily="18" charset="0"/>
              </a:rPr>
              <a:t>, </a:t>
            </a:r>
            <a:r>
              <a:rPr lang="ja-JP" altLang="en-US" sz="1400" b="1" dirty="0" smtClean="0">
                <a:latin typeface="ＭＳ Ｐゴシック" pitchFamily="50" charset="-128"/>
                <a:ea typeface="ＭＳ Ｐゴシック" pitchFamily="50" charset="-128"/>
                <a:cs typeface="Times New Roman" pitchFamily="18" charset="0"/>
              </a:rPr>
              <a:t>山口圭介</a:t>
            </a:r>
            <a:r>
              <a:rPr lang="en-US" altLang="ja-JP" sz="1400" b="1" dirty="0" smtClean="0">
                <a:latin typeface="ＭＳ Ｐゴシック" pitchFamily="50" charset="-128"/>
                <a:ea typeface="ＭＳ Ｐゴシック" pitchFamily="50" charset="-128"/>
                <a:cs typeface="Times New Roman" pitchFamily="18" charset="0"/>
              </a:rPr>
              <a:t>, </a:t>
            </a:r>
            <a:r>
              <a:rPr lang="ja-JP" altLang="en-US" sz="1400" b="1" dirty="0" smtClean="0">
                <a:latin typeface="ＭＳ Ｐゴシック" pitchFamily="50" charset="-128"/>
                <a:ea typeface="ＭＳ Ｐゴシック" pitchFamily="50" charset="-128"/>
                <a:cs typeface="Times New Roman" pitchFamily="18" charset="0"/>
              </a:rPr>
              <a:t>西田敦子</a:t>
            </a:r>
            <a:r>
              <a:rPr lang="en-US" altLang="ja-JP" sz="1400" b="1" dirty="0" smtClean="0">
                <a:latin typeface="ＭＳ Ｐゴシック" pitchFamily="50" charset="-128"/>
                <a:ea typeface="ＭＳ Ｐゴシック" pitchFamily="50" charset="-128"/>
                <a:cs typeface="Times New Roman" pitchFamily="18" charset="0"/>
              </a:rPr>
              <a:t>, 2010, </a:t>
            </a:r>
            <a:r>
              <a:rPr lang="ja-JP" altLang="en-US" sz="1400" b="1" dirty="0" smtClean="0">
                <a:latin typeface="ＭＳ Ｐゴシック" pitchFamily="50" charset="-128"/>
                <a:ea typeface="ＭＳ Ｐゴシック" pitchFamily="50" charset="-128"/>
                <a:cs typeface="Times New Roman" pitchFamily="18" charset="0"/>
              </a:rPr>
              <a:t>「特集　無縁社会</a:t>
            </a:r>
            <a:r>
              <a:rPr lang="en-US" altLang="ja-JP" sz="1400" b="1" dirty="0" smtClean="0">
                <a:latin typeface="ＭＳ Ｐゴシック" pitchFamily="50" charset="-128"/>
                <a:ea typeface="ＭＳ Ｐゴシック" pitchFamily="50" charset="-128"/>
                <a:cs typeface="Times New Roman" pitchFamily="18" charset="0"/>
              </a:rPr>
              <a:t>―</a:t>
            </a:r>
            <a:r>
              <a:rPr lang="ja-JP" altLang="en-US" sz="1400" b="1" dirty="0" smtClean="0">
                <a:latin typeface="ＭＳ Ｐゴシック" pitchFamily="50" charset="-128"/>
                <a:ea typeface="ＭＳ Ｐゴシック" pitchFamily="50" charset="-128"/>
                <a:cs typeface="Times New Roman" pitchFamily="18" charset="0"/>
              </a:rPr>
              <a:t>おひと　</a:t>
            </a:r>
            <a:endParaRPr lang="en-US" altLang="ja-JP" sz="1400" b="1" dirty="0" smtClean="0">
              <a:latin typeface="ＭＳ Ｐゴシック" pitchFamily="50" charset="-128"/>
              <a:ea typeface="ＭＳ Ｐゴシック" pitchFamily="50" charset="-128"/>
              <a:cs typeface="Times New Roman" pitchFamily="18" charset="0"/>
            </a:endParaRP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　</a:t>
            </a:r>
            <a:r>
              <a:rPr lang="ja-JP" altLang="en-US" sz="1400" b="1" dirty="0" err="1" smtClean="0">
                <a:latin typeface="ＭＳ Ｐゴシック" pitchFamily="50" charset="-128"/>
                <a:ea typeface="ＭＳ Ｐゴシック" pitchFamily="50" charset="-128"/>
                <a:cs typeface="Times New Roman" pitchFamily="18" charset="0"/>
              </a:rPr>
              <a:t>りさまの</a:t>
            </a:r>
            <a:r>
              <a:rPr lang="ja-JP" altLang="en-US" sz="1400" b="1" dirty="0" smtClean="0">
                <a:latin typeface="ＭＳ Ｐゴシック" pitchFamily="50" charset="-128"/>
                <a:ea typeface="ＭＳ Ｐゴシック" pitchFamily="50" charset="-128"/>
                <a:cs typeface="Times New Roman" pitchFamily="18" charset="0"/>
              </a:rPr>
              <a:t>行く末」</a:t>
            </a:r>
            <a:r>
              <a:rPr lang="en-US" altLang="ja-JP" sz="1400" b="1" dirty="0" smtClean="0">
                <a:latin typeface="ＭＳ Ｐゴシック" pitchFamily="50" charset="-128"/>
                <a:ea typeface="ＭＳ Ｐゴシック" pitchFamily="50" charset="-128"/>
                <a:cs typeface="Times New Roman" pitchFamily="18" charset="0"/>
              </a:rPr>
              <a:t>『</a:t>
            </a:r>
            <a:r>
              <a:rPr lang="ja-JP" altLang="en-US" sz="1400" b="1" dirty="0" smtClean="0">
                <a:latin typeface="ＭＳ Ｐゴシック" pitchFamily="50" charset="-128"/>
                <a:ea typeface="ＭＳ Ｐゴシック" pitchFamily="50" charset="-128"/>
                <a:cs typeface="Times New Roman" pitchFamily="18" charset="0"/>
              </a:rPr>
              <a:t>週刊ダイヤモンド</a:t>
            </a:r>
            <a:r>
              <a:rPr lang="en-US" altLang="ja-JP" sz="1400" b="1" dirty="0" smtClean="0">
                <a:latin typeface="ＭＳ Ｐゴシック" pitchFamily="50" charset="-128"/>
                <a:ea typeface="ＭＳ Ｐゴシック" pitchFamily="50" charset="-128"/>
                <a:cs typeface="Times New Roman" pitchFamily="18" charset="0"/>
              </a:rPr>
              <a:t>』98(15)</a:t>
            </a:r>
            <a:r>
              <a:rPr lang="ja-JP" altLang="en-US" sz="1400" b="1" dirty="0" smtClean="0">
                <a:latin typeface="ＭＳ Ｐゴシック" pitchFamily="50" charset="-128"/>
                <a:ea typeface="ＭＳ Ｐゴシック" pitchFamily="50" charset="-128"/>
                <a:cs typeface="Times New Roman" pitchFamily="18" charset="0"/>
              </a:rPr>
              <a:t>：</a:t>
            </a:r>
            <a:r>
              <a:rPr lang="en-US" altLang="ja-JP" sz="1400" b="1" dirty="0" smtClean="0">
                <a:latin typeface="ＭＳ Ｐゴシック" pitchFamily="50" charset="-128"/>
                <a:ea typeface="ＭＳ Ｐゴシック" pitchFamily="50" charset="-128"/>
                <a:cs typeface="Times New Roman" pitchFamily="18" charset="0"/>
              </a:rPr>
              <a:t>32-61.</a:t>
            </a:r>
            <a:endParaRPr lang="en-US" altLang="ja-JP"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a:t>
            </a:r>
            <a:r>
              <a:rPr lang="en-US" altLang="ja-JP" sz="1400" b="1" dirty="0" smtClean="0">
                <a:latin typeface="ＭＳ Ｐゴシック" pitchFamily="50" charset="-128"/>
                <a:ea typeface="ＭＳ Ｐゴシック" pitchFamily="50" charset="-128"/>
                <a:cs typeface="Times New Roman" pitchFamily="18" charset="0"/>
              </a:rPr>
              <a:t>NHK</a:t>
            </a:r>
            <a:r>
              <a:rPr lang="ja-JP" altLang="en-US" sz="1400" b="1" dirty="0" smtClean="0">
                <a:latin typeface="ＭＳ Ｐゴシック" pitchFamily="50" charset="-128"/>
                <a:ea typeface="ＭＳ Ｐゴシック" pitchFamily="50" charset="-128"/>
                <a:cs typeface="Times New Roman" pitchFamily="18" charset="0"/>
              </a:rPr>
              <a:t>「無縁社会プロジェクト」取材班</a:t>
            </a:r>
            <a:r>
              <a:rPr lang="en-US" altLang="ja-JP" sz="1400" b="1" dirty="0" smtClean="0">
                <a:latin typeface="ＭＳ Ｐゴシック" pitchFamily="50" charset="-128"/>
                <a:ea typeface="ＭＳ Ｐゴシック" pitchFamily="50" charset="-128"/>
                <a:cs typeface="Times New Roman" pitchFamily="18" charset="0"/>
              </a:rPr>
              <a:t>, 2010 『</a:t>
            </a:r>
            <a:r>
              <a:rPr lang="ja-JP" altLang="en-US" sz="1400" b="1" dirty="0" smtClean="0">
                <a:latin typeface="ＭＳ Ｐゴシック" pitchFamily="50" charset="-128"/>
                <a:ea typeface="ＭＳ Ｐゴシック" pitchFamily="50" charset="-128"/>
                <a:cs typeface="Times New Roman" pitchFamily="18" charset="0"/>
              </a:rPr>
              <a:t>無縁社会 “無縁死”三万二千人の衝撃</a:t>
            </a:r>
            <a:r>
              <a:rPr lang="en-US" altLang="ja-JP" sz="1400" b="1" dirty="0" smtClean="0">
                <a:latin typeface="ＭＳ Ｐゴシック" pitchFamily="50" charset="-128"/>
                <a:ea typeface="ＭＳ Ｐゴシック" pitchFamily="50" charset="-128"/>
                <a:cs typeface="Times New Roman" pitchFamily="18" charset="0"/>
              </a:rPr>
              <a:t>』</a:t>
            </a: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　文藝春秋</a:t>
            </a:r>
            <a:r>
              <a:rPr lang="en-US" altLang="ja-JP" sz="1400" b="1" dirty="0" smtClean="0">
                <a:latin typeface="ＭＳ Ｐゴシック" pitchFamily="50" charset="-128"/>
                <a:ea typeface="ＭＳ Ｐゴシック" pitchFamily="50" charset="-128"/>
                <a:cs typeface="Times New Roman" pitchFamily="18" charset="0"/>
              </a:rPr>
              <a:t>.</a:t>
            </a:r>
            <a:endParaRPr lang="en-US" altLang="ja-JP"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・中沢卓実著</a:t>
            </a:r>
            <a:r>
              <a:rPr lang="en-US" altLang="ja-JP" sz="1400" b="1" dirty="0" smtClean="0">
                <a:latin typeface="ＭＳ Ｐゴシック" pitchFamily="50" charset="-128"/>
                <a:ea typeface="ＭＳ Ｐゴシック" pitchFamily="50" charset="-128"/>
                <a:cs typeface="Times New Roman" pitchFamily="18" charset="0"/>
              </a:rPr>
              <a:t>, </a:t>
            </a:r>
            <a:r>
              <a:rPr lang="ja-JP" altLang="en-US" sz="1400" b="1" dirty="0" smtClean="0">
                <a:latin typeface="ＭＳ Ｐゴシック" pitchFamily="50" charset="-128"/>
                <a:ea typeface="ＭＳ Ｐゴシック" pitchFamily="50" charset="-128"/>
                <a:cs typeface="Times New Roman" pitchFamily="18" charset="0"/>
              </a:rPr>
              <a:t>結城康博監修</a:t>
            </a:r>
            <a:r>
              <a:rPr lang="en-US" altLang="ja-JP" sz="1400" b="1" dirty="0" smtClean="0">
                <a:latin typeface="ＭＳ Ｐゴシック" pitchFamily="50" charset="-128"/>
                <a:ea typeface="ＭＳ Ｐゴシック" pitchFamily="50" charset="-128"/>
                <a:cs typeface="Times New Roman" pitchFamily="18" charset="0"/>
              </a:rPr>
              <a:t>, 2008, 『</a:t>
            </a:r>
            <a:r>
              <a:rPr lang="ja-JP" altLang="en-US" sz="1400" b="1" dirty="0" smtClean="0">
                <a:latin typeface="ＭＳ Ｐゴシック" pitchFamily="50" charset="-128"/>
                <a:ea typeface="ＭＳ Ｐゴシック" pitchFamily="50" charset="-128"/>
                <a:cs typeface="Times New Roman" pitchFamily="18" charset="0"/>
              </a:rPr>
              <a:t>常磐平団地発信　孤独死ゼロ作戦</a:t>
            </a:r>
            <a:r>
              <a:rPr lang="en-US" altLang="ja-JP" sz="1400" b="1" dirty="0" smtClean="0">
                <a:latin typeface="ＭＳ Ｐゴシック" pitchFamily="50" charset="-128"/>
                <a:ea typeface="ＭＳ Ｐゴシック" pitchFamily="50" charset="-128"/>
                <a:cs typeface="Times New Roman" pitchFamily="18" charset="0"/>
              </a:rPr>
              <a:t>―</a:t>
            </a:r>
            <a:r>
              <a:rPr lang="ja-JP" altLang="en-US" sz="1400" b="1" dirty="0" smtClean="0">
                <a:latin typeface="ＭＳ Ｐゴシック" pitchFamily="50" charset="-128"/>
                <a:ea typeface="ＭＳ Ｐゴシック" pitchFamily="50" charset="-128"/>
                <a:cs typeface="Times New Roman" pitchFamily="18" charset="0"/>
              </a:rPr>
              <a:t>生きかたは</a:t>
            </a:r>
            <a:endParaRPr lang="en-US" altLang="ja-JP" sz="1400" b="1" dirty="0" smtClean="0">
              <a:latin typeface="ＭＳ Ｐゴシック" pitchFamily="50" charset="-128"/>
              <a:ea typeface="ＭＳ Ｐゴシック" pitchFamily="50" charset="-128"/>
              <a:cs typeface="Times New Roman" pitchFamily="18" charset="0"/>
            </a:endParaRP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　選べる！</a:t>
            </a:r>
            <a:r>
              <a:rPr lang="en-US" altLang="ja-JP" sz="1400" b="1" dirty="0" smtClean="0">
                <a:latin typeface="ＭＳ Ｐゴシック" pitchFamily="50" charset="-128"/>
                <a:ea typeface="ＭＳ Ｐゴシック" pitchFamily="50" charset="-128"/>
                <a:cs typeface="Times New Roman" pitchFamily="18" charset="0"/>
              </a:rPr>
              <a:t>』,</a:t>
            </a:r>
            <a:r>
              <a:rPr lang="ja-JP" altLang="en-US" sz="1400" b="1" dirty="0" smtClean="0">
                <a:latin typeface="ＭＳ Ｐゴシック" pitchFamily="50" charset="-128"/>
                <a:ea typeface="ＭＳ Ｐゴシック" pitchFamily="50" charset="-128"/>
                <a:cs typeface="Times New Roman" pitchFamily="18" charset="0"/>
              </a:rPr>
              <a:t>本の泉社</a:t>
            </a:r>
            <a:r>
              <a:rPr lang="en-US" altLang="ja-JP" sz="1400" b="1" dirty="0" smtClean="0">
                <a:latin typeface="ＭＳ Ｐゴシック" pitchFamily="50" charset="-128"/>
                <a:ea typeface="ＭＳ Ｐゴシック" pitchFamily="50" charset="-128"/>
                <a:cs typeface="Times New Roman" pitchFamily="18" charset="0"/>
              </a:rPr>
              <a:t>.</a:t>
            </a:r>
            <a:endParaRPr lang="en-US" altLang="ja-JP"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・河合克義</a:t>
            </a:r>
            <a:r>
              <a:rPr lang="en-US" altLang="ja-JP" sz="1400" b="1" dirty="0" smtClean="0">
                <a:latin typeface="ＭＳ Ｐゴシック" pitchFamily="50" charset="-128"/>
                <a:ea typeface="ＭＳ Ｐゴシック" pitchFamily="50" charset="-128"/>
                <a:cs typeface="Times New Roman" pitchFamily="18" charset="0"/>
              </a:rPr>
              <a:t>, 2009, 『</a:t>
            </a:r>
            <a:r>
              <a:rPr lang="ja-JP" altLang="en-US" sz="1400" b="1" dirty="0" smtClean="0">
                <a:latin typeface="ＭＳ Ｐゴシック" pitchFamily="50" charset="-128"/>
                <a:ea typeface="ＭＳ Ｐゴシック" pitchFamily="50" charset="-128"/>
                <a:cs typeface="Times New Roman" pitchFamily="18" charset="0"/>
              </a:rPr>
              <a:t>大都市のひとり暮らし高齢者と社会的孤立</a:t>
            </a:r>
            <a:r>
              <a:rPr lang="en-US" altLang="ja-JP" sz="1400" b="1" dirty="0" smtClean="0">
                <a:latin typeface="ＭＳ Ｐゴシック" pitchFamily="50" charset="-128"/>
                <a:ea typeface="ＭＳ Ｐゴシック" pitchFamily="50" charset="-128"/>
                <a:cs typeface="Times New Roman" pitchFamily="18" charset="0"/>
              </a:rPr>
              <a:t>』, </a:t>
            </a:r>
            <a:r>
              <a:rPr lang="ja-JP" altLang="en-US" sz="1400" b="1" dirty="0" smtClean="0">
                <a:latin typeface="ＭＳ Ｐゴシック" pitchFamily="50" charset="-128"/>
                <a:ea typeface="ＭＳ Ｐゴシック" pitchFamily="50" charset="-128"/>
                <a:cs typeface="Times New Roman" pitchFamily="18" charset="0"/>
              </a:rPr>
              <a:t>法律文化社</a:t>
            </a:r>
            <a:r>
              <a:rPr lang="en-US" altLang="ja-JP" sz="1400" b="1" dirty="0" smtClean="0">
                <a:latin typeface="ＭＳ Ｐゴシック" pitchFamily="50" charset="-128"/>
                <a:ea typeface="ＭＳ Ｐゴシック" pitchFamily="50" charset="-128"/>
                <a:cs typeface="Times New Roman" pitchFamily="18" charset="0"/>
              </a:rPr>
              <a:t>.</a:t>
            </a:r>
            <a:endParaRPr lang="en-US" altLang="ja-JP" sz="1400" b="1" dirty="0" smtClean="0">
              <a:latin typeface="ＭＳ Ｐゴシック" pitchFamily="50" charset="-128"/>
              <a:ea typeface="ＭＳ Ｐゴシック" pitchFamily="50" charset="-128"/>
            </a:endParaRPr>
          </a:p>
          <a:p>
            <a:pPr lvl="0" eaLnBrk="0" hangingPunct="0">
              <a:tabLst>
                <a:tab pos="847725" algn="l"/>
              </a:tabLst>
            </a:pPr>
            <a:endParaRPr lang="en-US" altLang="ja-JP" sz="1400" b="1" dirty="0" smtClean="0">
              <a:latin typeface="ＭＳ Ｐゴシック" pitchFamily="50" charset="-128"/>
              <a:ea typeface="ＭＳ Ｐゴシック" pitchFamily="50" charset="-128"/>
              <a:cs typeface="Times New Roman" pitchFamily="18" charset="0"/>
            </a:endParaRPr>
          </a:p>
          <a:p>
            <a:pPr lvl="0" eaLnBrk="0" hangingPunct="0">
              <a:tabLst>
                <a:tab pos="847725" algn="l"/>
              </a:tabLst>
            </a:pPr>
            <a:r>
              <a:rPr lang="ja-JP" altLang="en-US" sz="2000" dirty="0" smtClean="0">
                <a:latin typeface="+mj-ea"/>
                <a:ea typeface="+mj-ea"/>
                <a:cs typeface="Times New Roman" pitchFamily="18" charset="0"/>
              </a:rPr>
              <a:t> 参考</a:t>
            </a:r>
            <a:r>
              <a:rPr lang="en-US" altLang="ja-JP" sz="2000" dirty="0" smtClean="0">
                <a:latin typeface="+mj-ea"/>
                <a:ea typeface="+mj-ea"/>
                <a:cs typeface="Times New Roman" pitchFamily="18" charset="0"/>
              </a:rPr>
              <a:t>URL </a:t>
            </a:r>
            <a:endParaRPr lang="en-US" altLang="ja-JP" sz="2000" dirty="0" smtClean="0">
              <a:latin typeface="+mj-ea"/>
              <a:ea typeface="+mj-ea"/>
            </a:endParaRP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・「特定非営利活動法人　</a:t>
            </a:r>
            <a:r>
              <a:rPr lang="en-US" altLang="ja-JP" sz="1400" b="1" dirty="0" smtClean="0">
                <a:latin typeface="ＭＳ Ｐゴシック" pitchFamily="50" charset="-128"/>
                <a:ea typeface="ＭＳ Ｐゴシック" pitchFamily="50" charset="-128"/>
                <a:cs typeface="Times New Roman" pitchFamily="18" charset="0"/>
              </a:rPr>
              <a:t>NPO</a:t>
            </a:r>
            <a:r>
              <a:rPr lang="ja-JP" altLang="en-US" sz="1400" b="1" dirty="0" smtClean="0">
                <a:latin typeface="ＭＳ Ｐゴシック" pitchFamily="50" charset="-128"/>
                <a:ea typeface="ＭＳ Ｐゴシック" pitchFamily="50" charset="-128"/>
                <a:cs typeface="Times New Roman" pitchFamily="18" charset="0"/>
              </a:rPr>
              <a:t>佐倉こどもステーション」</a:t>
            </a:r>
            <a:br>
              <a:rPr lang="ja-JP" altLang="en-US" sz="1400" b="1" dirty="0" smtClean="0">
                <a:latin typeface="ＭＳ Ｐゴシック" pitchFamily="50" charset="-128"/>
                <a:ea typeface="ＭＳ Ｐゴシック" pitchFamily="50" charset="-128"/>
                <a:cs typeface="Times New Roman" pitchFamily="18" charset="0"/>
              </a:rPr>
            </a:br>
            <a:r>
              <a:rPr lang="ja-JP" altLang="en-US" sz="1400" b="1" dirty="0" smtClean="0">
                <a:latin typeface="ＭＳ Ｐゴシック" pitchFamily="50" charset="-128"/>
                <a:ea typeface="ＭＳ Ｐゴシック" pitchFamily="50" charset="-128"/>
                <a:cs typeface="Times New Roman" pitchFamily="18" charset="0"/>
              </a:rPr>
              <a:t>（</a:t>
            </a:r>
            <a:r>
              <a:rPr lang="en-US" altLang="ja-JP" sz="1400" b="1" dirty="0" smtClean="0">
                <a:latin typeface="ＭＳ Ｐゴシック" pitchFamily="50" charset="-128"/>
                <a:ea typeface="ＭＳ Ｐゴシック" pitchFamily="50" charset="-128"/>
                <a:cs typeface="Times New Roman" pitchFamily="18" charset="0"/>
              </a:rPr>
              <a:t>URL:http://www.catv296.ne.jp/~</a:t>
            </a:r>
            <a:r>
              <a:rPr lang="en-US" altLang="ja-JP" sz="1400" b="1" dirty="0" err="1" smtClean="0">
                <a:latin typeface="ＭＳ Ｐゴシック" pitchFamily="50" charset="-128"/>
                <a:ea typeface="ＭＳ Ｐゴシック" pitchFamily="50" charset="-128"/>
                <a:cs typeface="Times New Roman" pitchFamily="18" charset="0"/>
              </a:rPr>
              <a:t>sks</a:t>
            </a:r>
            <a:r>
              <a:rPr lang="en-US" altLang="ja-JP" sz="1400" b="1" dirty="0" smtClean="0">
                <a:latin typeface="ＭＳ Ｐゴシック" pitchFamily="50" charset="-128"/>
                <a:ea typeface="ＭＳ Ｐゴシック" pitchFamily="50" charset="-128"/>
                <a:cs typeface="Times New Roman" pitchFamily="18" charset="0"/>
              </a:rPr>
              <a:t>/</a:t>
            </a:r>
            <a:r>
              <a:rPr lang="en-US" altLang="ja-JP" sz="1400" b="1" dirty="0" err="1" smtClean="0">
                <a:latin typeface="ＭＳ Ｐゴシック" pitchFamily="50" charset="-128"/>
                <a:ea typeface="ＭＳ Ｐゴシック" pitchFamily="50" charset="-128"/>
                <a:cs typeface="Times New Roman" pitchFamily="18" charset="0"/>
              </a:rPr>
              <a:t>engawa</a:t>
            </a:r>
            <a:r>
              <a:rPr lang="en-US" altLang="ja-JP" sz="1400" b="1" dirty="0" smtClean="0">
                <a:latin typeface="ＭＳ Ｐゴシック" pitchFamily="50" charset="-128"/>
                <a:ea typeface="ＭＳ Ｐゴシック" pitchFamily="50" charset="-128"/>
                <a:cs typeface="Times New Roman" pitchFamily="18" charset="0"/>
              </a:rPr>
              <a:t>/engawa1.htm</a:t>
            </a:r>
            <a:r>
              <a:rPr lang="ja-JP" altLang="en-US" sz="1400" b="1" dirty="0" err="1" smtClean="0">
                <a:latin typeface="ＭＳ Ｐゴシック" pitchFamily="50" charset="-128"/>
                <a:ea typeface="ＭＳ Ｐゴシック" pitchFamily="50" charset="-128"/>
                <a:cs typeface="Times New Roman" pitchFamily="18" charset="0"/>
              </a:rPr>
              <a:t>、</a:t>
            </a:r>
            <a:r>
              <a:rPr lang="en-US" altLang="ja-JP" sz="1400" b="1" dirty="0" smtClean="0">
                <a:latin typeface="ＭＳ Ｐゴシック" pitchFamily="50" charset="-128"/>
                <a:ea typeface="ＭＳ Ｐゴシック" pitchFamily="50" charset="-128"/>
                <a:cs typeface="Times New Roman" pitchFamily="18" charset="0"/>
              </a:rPr>
              <a:t>2010</a:t>
            </a:r>
            <a:r>
              <a:rPr lang="ja-JP" altLang="en-US" sz="1400" b="1" dirty="0" smtClean="0">
                <a:latin typeface="ＭＳ Ｐゴシック" pitchFamily="50" charset="-128"/>
                <a:ea typeface="ＭＳ Ｐゴシック" pitchFamily="50" charset="-128"/>
                <a:cs typeface="Times New Roman" pitchFamily="18" charset="0"/>
              </a:rPr>
              <a:t>年</a:t>
            </a:r>
            <a:r>
              <a:rPr lang="en-US" altLang="ja-JP" sz="1400" b="1" dirty="0" smtClean="0">
                <a:latin typeface="ＭＳ Ｐゴシック" pitchFamily="50" charset="-128"/>
                <a:ea typeface="ＭＳ Ｐゴシック" pitchFamily="50" charset="-128"/>
                <a:cs typeface="Times New Roman" pitchFamily="18" charset="0"/>
              </a:rPr>
              <a:t>12</a:t>
            </a:r>
            <a:r>
              <a:rPr lang="ja-JP" altLang="en-US" sz="1400" b="1" dirty="0" smtClean="0">
                <a:latin typeface="ＭＳ Ｐゴシック" pitchFamily="50" charset="-128"/>
                <a:ea typeface="ＭＳ Ｐゴシック" pitchFamily="50" charset="-128"/>
                <a:cs typeface="Times New Roman" pitchFamily="18" charset="0"/>
              </a:rPr>
              <a:t>月</a:t>
            </a:r>
            <a:r>
              <a:rPr lang="en-US" altLang="ja-JP" sz="1400" b="1" dirty="0" smtClean="0">
                <a:latin typeface="ＭＳ Ｐゴシック" pitchFamily="50" charset="-128"/>
                <a:ea typeface="ＭＳ Ｐゴシック" pitchFamily="50" charset="-128"/>
                <a:cs typeface="Times New Roman" pitchFamily="18" charset="0"/>
              </a:rPr>
              <a:t>9</a:t>
            </a:r>
            <a:r>
              <a:rPr lang="ja-JP" altLang="en-US" sz="1400" b="1" dirty="0" smtClean="0">
                <a:latin typeface="ＭＳ Ｐゴシック" pitchFamily="50" charset="-128"/>
                <a:ea typeface="ＭＳ Ｐゴシック" pitchFamily="50" charset="-128"/>
                <a:cs typeface="Times New Roman" pitchFamily="18" charset="0"/>
              </a:rPr>
              <a:t>日閲覧） </a:t>
            </a:r>
            <a:endParaRPr lang="ja-JP" altLang="en-US"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latin typeface="ＭＳ Ｐゴシック" pitchFamily="50" charset="-128"/>
                <a:ea typeface="ＭＳ Ｐゴシック" pitchFamily="50" charset="-128"/>
                <a:cs typeface="Times New Roman" pitchFamily="18" charset="0"/>
              </a:rPr>
              <a:t>・「</a:t>
            </a:r>
            <a:r>
              <a:rPr lang="en-US" altLang="ja-JP" sz="1400" b="1" dirty="0" smtClean="0">
                <a:latin typeface="ＭＳ Ｐゴシック" pitchFamily="50" charset="-128"/>
                <a:ea typeface="ＭＳ Ｐゴシック" pitchFamily="50" charset="-128"/>
                <a:cs typeface="Times New Roman" pitchFamily="18" charset="0"/>
              </a:rPr>
              <a:t>NPO</a:t>
            </a:r>
            <a:r>
              <a:rPr lang="ja-JP" altLang="en-US" sz="1400" b="1" dirty="0" smtClean="0">
                <a:latin typeface="ＭＳ Ｐゴシック" pitchFamily="50" charset="-128"/>
                <a:ea typeface="ＭＳ Ｐゴシック" pitchFamily="50" charset="-128"/>
                <a:cs typeface="Times New Roman" pitchFamily="18" charset="0"/>
              </a:rPr>
              <a:t>法人まちの縁側育み隊」 </a:t>
            </a:r>
            <a:endParaRPr lang="ja-JP" altLang="en-US"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URL</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a:t>
            </a:r>
            <a:r>
              <a:rPr lang="ja-JP" altLang="en-US" sz="1400" b="1" dirty="0" smtClean="0">
                <a:solidFill>
                  <a:srgbClr val="000000"/>
                </a:solidFill>
                <a:latin typeface="ＭＳ Ｐゴシック" pitchFamily="50" charset="-128"/>
                <a:ea typeface="ＭＳ Ｐゴシック" pitchFamily="50" charset="-128"/>
                <a:cs typeface="Times New Roman" pitchFamily="18" charset="0"/>
                <a:hlinkClick r:id="rId2"/>
              </a:rPr>
              <a:t> </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http://www.engawa.ne.jp/momo/</a:t>
            </a:r>
            <a:r>
              <a:rPr lang="ja-JP" altLang="en-US" sz="1400" b="1" dirty="0" err="1" smtClean="0">
                <a:solidFill>
                  <a:srgbClr val="000000"/>
                </a:solidFill>
                <a:latin typeface="ＭＳ Ｐゴシック" pitchFamily="50" charset="-128"/>
                <a:ea typeface="ＭＳ Ｐゴシック" pitchFamily="50" charset="-128"/>
                <a:cs typeface="Times New Roman" pitchFamily="18" charset="0"/>
              </a:rPr>
              <a:t>、</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2010</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年</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12</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月</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9</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日閲覧） </a:t>
            </a:r>
            <a:endParaRPr lang="ja-JP" altLang="en-US"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・「一般財団法人　まちの縁側クニハウス＆まちの学び舎ハルハウス　－いつでも　</a:t>
            </a:r>
            <a:r>
              <a:rPr lang="ja-JP" altLang="en-US" sz="1400" b="1" dirty="0" err="1" smtClean="0">
                <a:solidFill>
                  <a:srgbClr val="000000"/>
                </a:solidFill>
                <a:latin typeface="ＭＳ Ｐゴシック" pitchFamily="50" charset="-128"/>
                <a:ea typeface="ＭＳ Ｐゴシック" pitchFamily="50" charset="-128"/>
                <a:cs typeface="Times New Roman" pitchFamily="18" charset="0"/>
              </a:rPr>
              <a:t>ど</a:t>
            </a:r>
            <a:endParaRPr lang="en-US" altLang="ja-JP" sz="1400" b="1" dirty="0" smtClean="0">
              <a:solidFill>
                <a:srgbClr val="000000"/>
              </a:solidFill>
              <a:latin typeface="ＭＳ Ｐゴシック" pitchFamily="50" charset="-128"/>
              <a:ea typeface="ＭＳ Ｐゴシック" pitchFamily="50" charset="-128"/>
              <a:cs typeface="Times New Roman" pitchFamily="18" charset="0"/>
            </a:endParaRPr>
          </a:p>
          <a:p>
            <a:pPr lvl="0" eaLnBrk="0" hangingPunct="0">
              <a:tabLst>
                <a:tab pos="847725" algn="l"/>
              </a:tabLst>
            </a:pP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　　</a:t>
            </a:r>
            <a:r>
              <a:rPr lang="ja-JP" altLang="en-US" sz="1400" b="1" dirty="0" err="1" smtClean="0">
                <a:solidFill>
                  <a:srgbClr val="000000"/>
                </a:solidFill>
                <a:latin typeface="ＭＳ Ｐゴシック" pitchFamily="50" charset="-128"/>
                <a:ea typeface="ＭＳ Ｐゴシック" pitchFamily="50" charset="-128"/>
                <a:cs typeface="Times New Roman" pitchFamily="18" charset="0"/>
              </a:rPr>
              <a:t>んな</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人でも　－」</a:t>
            </a:r>
            <a:endParaRPr lang="ja-JP" altLang="en-US"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URL</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http://www.kunihouse.jp/</a:t>
            </a:r>
            <a:r>
              <a:rPr lang="ja-JP" altLang="en-US" sz="1400" b="1" dirty="0" err="1" smtClean="0">
                <a:solidFill>
                  <a:srgbClr val="000000"/>
                </a:solidFill>
                <a:latin typeface="ＭＳ Ｐゴシック" pitchFamily="50" charset="-128"/>
                <a:ea typeface="ＭＳ Ｐゴシック" pitchFamily="50" charset="-128"/>
                <a:cs typeface="Times New Roman" pitchFamily="18" charset="0"/>
              </a:rPr>
              <a:t>、</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 </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2010</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年</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12</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月</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9</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日閲覧） </a:t>
            </a:r>
            <a:endParaRPr lang="ja-JP" altLang="en-US"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UR</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都市機構」</a:t>
            </a:r>
            <a:endParaRPr lang="ja-JP" altLang="en-US" sz="1400" b="1" dirty="0" smtClean="0">
              <a:latin typeface="ＭＳ Ｐゴシック" pitchFamily="50" charset="-128"/>
              <a:ea typeface="ＭＳ Ｐゴシック" pitchFamily="50" charset="-128"/>
            </a:endParaRPr>
          </a:p>
          <a:p>
            <a:pPr lvl="0" eaLnBrk="0" hangingPunct="0">
              <a:tabLst>
                <a:tab pos="847725" algn="l"/>
              </a:tabLst>
            </a:pP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a:t>
            </a:r>
            <a:r>
              <a:rPr lang="en-US" altLang="ja-JP" sz="1400" b="1" dirty="0" smtClean="0">
                <a:latin typeface="ＭＳ Ｐゴシック" pitchFamily="50" charset="-128"/>
                <a:ea typeface="ＭＳ Ｐゴシック" pitchFamily="50" charset="-128"/>
                <a:cs typeface="Times New Roman" pitchFamily="18" charset="0"/>
              </a:rPr>
              <a:t>http://www.ur-net.go.jp/</a:t>
            </a:r>
            <a:r>
              <a:rPr lang="ja-JP" altLang="en-US" sz="1400" b="1" dirty="0" err="1" smtClean="0">
                <a:solidFill>
                  <a:srgbClr val="000000"/>
                </a:solidFill>
                <a:latin typeface="ＭＳ Ｐゴシック" pitchFamily="50" charset="-128"/>
                <a:ea typeface="ＭＳ Ｐゴシック" pitchFamily="50" charset="-128"/>
                <a:cs typeface="Times New Roman" pitchFamily="18" charset="0"/>
              </a:rPr>
              <a:t>、</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　</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2010</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年</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12</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月</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9</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日閲覧）</a:t>
            </a:r>
            <a:endParaRPr lang="en-US" altLang="ja-JP" sz="1400" b="1" dirty="0" smtClean="0">
              <a:solidFill>
                <a:srgbClr val="000000"/>
              </a:solidFill>
              <a:latin typeface="ＭＳ Ｐゴシック" pitchFamily="50" charset="-128"/>
              <a:ea typeface="ＭＳ Ｐゴシック" pitchFamily="50" charset="-128"/>
              <a:cs typeface="Times New Roman" pitchFamily="18" charset="0"/>
            </a:endParaRPr>
          </a:p>
          <a:p>
            <a:pPr lvl="0" eaLnBrk="0" hangingPunct="0">
              <a:tabLst>
                <a:tab pos="847725" algn="l"/>
              </a:tabLst>
            </a:pP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・宅ふぁいる便リサーチ（</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http://c.filesend.to/pr/research.html</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　</a:t>
            </a:r>
            <a:r>
              <a:rPr lang="ja-JP" altLang="en-US" sz="1400" b="1" dirty="0" err="1" smtClean="0">
                <a:solidFill>
                  <a:srgbClr val="000000"/>
                </a:solidFill>
                <a:latin typeface="ＭＳ Ｐゴシック" pitchFamily="50" charset="-128"/>
                <a:ea typeface="ＭＳ Ｐゴシック" pitchFamily="50" charset="-128"/>
                <a:cs typeface="Times New Roman" pitchFamily="18" charset="0"/>
              </a:rPr>
              <a:t>、</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2010</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年</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12</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月</a:t>
            </a:r>
            <a:r>
              <a:rPr lang="en-US" altLang="ja-JP" sz="1400" b="1" dirty="0" smtClean="0">
                <a:solidFill>
                  <a:srgbClr val="000000"/>
                </a:solidFill>
                <a:latin typeface="ＭＳ Ｐゴシック" pitchFamily="50" charset="-128"/>
                <a:ea typeface="ＭＳ Ｐゴシック" pitchFamily="50" charset="-128"/>
                <a:cs typeface="Times New Roman" pitchFamily="18" charset="0"/>
              </a:rPr>
              <a:t>9</a:t>
            </a:r>
            <a:r>
              <a:rPr lang="ja-JP" altLang="en-US" sz="1400" b="1" dirty="0" smtClean="0">
                <a:solidFill>
                  <a:srgbClr val="000000"/>
                </a:solidFill>
                <a:latin typeface="ＭＳ Ｐゴシック" pitchFamily="50" charset="-128"/>
                <a:ea typeface="ＭＳ Ｐゴシック" pitchFamily="50" charset="-128"/>
                <a:cs typeface="Times New Roman" pitchFamily="18" charset="0"/>
              </a:rPr>
              <a:t>日閲覧）</a:t>
            </a:r>
            <a:endParaRPr lang="ja-JP" altLang="en-US" sz="1400" b="1"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図 15" descr="kinki_3.JPG"/>
          <p:cNvPicPr>
            <a:picLocks noChangeAspect="1"/>
          </p:cNvPicPr>
          <p:nvPr/>
        </p:nvPicPr>
        <p:blipFill>
          <a:blip r:embed="rId3"/>
          <a:srcRect/>
          <a:stretch>
            <a:fillRect/>
          </a:stretch>
        </p:blipFill>
        <p:spPr bwMode="auto">
          <a:xfrm>
            <a:off x="827088" y="188913"/>
            <a:ext cx="6854825" cy="6376987"/>
          </a:xfrm>
          <a:prstGeom prst="rect">
            <a:avLst/>
          </a:prstGeom>
          <a:noFill/>
          <a:ln w="9525">
            <a:noFill/>
            <a:miter lim="800000"/>
            <a:headEnd/>
            <a:tailEnd/>
          </a:ln>
        </p:spPr>
      </p:pic>
      <p:pic>
        <p:nvPicPr>
          <p:cNvPr id="8" name="図 7" descr="hidari.bmp"/>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627313" y="2349500"/>
            <a:ext cx="581025" cy="552450"/>
          </a:xfrm>
          <a:prstGeom prst="rect">
            <a:avLst/>
          </a:prstGeom>
          <a:noFill/>
          <a:ln w="9525">
            <a:noFill/>
            <a:miter lim="800000"/>
            <a:headEnd/>
            <a:tailEnd/>
          </a:ln>
        </p:spPr>
      </p:pic>
      <p:pic>
        <p:nvPicPr>
          <p:cNvPr id="35843" name="図 3" descr="ハートと手.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3779838" y="1700213"/>
            <a:ext cx="1296987" cy="922337"/>
          </a:xfrm>
          <a:prstGeom prst="rect">
            <a:avLst/>
          </a:prstGeom>
          <a:noFill/>
          <a:ln w="9525">
            <a:noFill/>
            <a:miter lim="800000"/>
            <a:headEnd/>
            <a:tailEnd/>
          </a:ln>
        </p:spPr>
      </p:pic>
      <p:pic>
        <p:nvPicPr>
          <p:cNvPr id="9" name="図 8" descr="migi.bmp"/>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5795963" y="3573463"/>
            <a:ext cx="595312" cy="614362"/>
          </a:xfrm>
          <a:prstGeom prst="rect">
            <a:avLst/>
          </a:prstGeom>
          <a:noFill/>
          <a:ln w="9525">
            <a:noFill/>
            <a:miter lim="800000"/>
            <a:headEnd/>
            <a:tailEnd/>
          </a:ln>
        </p:spPr>
      </p:pic>
      <p:pic>
        <p:nvPicPr>
          <p:cNvPr id="10" name="図 9" descr="migi.bmp"/>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5435600" y="2205038"/>
            <a:ext cx="595313" cy="614362"/>
          </a:xfrm>
          <a:prstGeom prst="rect">
            <a:avLst/>
          </a:prstGeom>
          <a:noFill/>
          <a:ln w="9525">
            <a:noFill/>
            <a:miter lim="800000"/>
            <a:headEnd/>
            <a:tailEnd/>
          </a:ln>
        </p:spPr>
      </p:pic>
      <p:pic>
        <p:nvPicPr>
          <p:cNvPr id="11" name="図 10" descr="migi.bmp"/>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4787900" y="3894138"/>
            <a:ext cx="595313" cy="614362"/>
          </a:xfrm>
          <a:prstGeom prst="rect">
            <a:avLst/>
          </a:prstGeom>
          <a:noFill/>
          <a:ln w="9525">
            <a:noFill/>
            <a:miter lim="800000"/>
            <a:headEnd/>
            <a:tailEnd/>
          </a:ln>
        </p:spPr>
      </p:pic>
      <p:pic>
        <p:nvPicPr>
          <p:cNvPr id="12" name="図 11" descr="hidari.bmp"/>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3995738" y="3308350"/>
            <a:ext cx="581025" cy="552450"/>
          </a:xfrm>
          <a:prstGeom prst="rect">
            <a:avLst/>
          </a:prstGeom>
          <a:noFill/>
          <a:ln w="9525">
            <a:noFill/>
            <a:miter lim="800000"/>
            <a:headEnd/>
            <a:tailEnd/>
          </a:ln>
        </p:spPr>
      </p:pic>
      <p:pic>
        <p:nvPicPr>
          <p:cNvPr id="13" name="図 12" descr="hidari.bmp"/>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3779838" y="4964113"/>
            <a:ext cx="581025" cy="552450"/>
          </a:xfrm>
          <a:prstGeom prst="rect">
            <a:avLst/>
          </a:prstGeom>
          <a:noFill/>
          <a:ln w="9525">
            <a:noFill/>
            <a:miter lim="800000"/>
            <a:headEnd/>
            <a:tailEnd/>
          </a:ln>
        </p:spPr>
      </p:pic>
      <p:grpSp>
        <p:nvGrpSpPr>
          <p:cNvPr id="2" name="グループ化 66"/>
          <p:cNvGrpSpPr>
            <a:grpSpLocks/>
          </p:cNvGrpSpPr>
          <p:nvPr/>
        </p:nvGrpSpPr>
        <p:grpSpPr bwMode="auto">
          <a:xfrm>
            <a:off x="3208338" y="2162175"/>
            <a:ext cx="2300287" cy="546100"/>
            <a:chOff x="3208738" y="2161911"/>
            <a:chExt cx="2299367" cy="547010"/>
          </a:xfrm>
        </p:grpSpPr>
        <p:cxnSp>
          <p:nvCxnSpPr>
            <p:cNvPr id="19" name="直線コネクタ 18"/>
            <p:cNvCxnSpPr>
              <a:stCxn id="4" idx="1"/>
            </p:cNvCxnSpPr>
            <p:nvPr/>
          </p:nvCxnSpPr>
          <p:spPr>
            <a:xfrm rot="10800000" flipV="1">
              <a:off x="3275386" y="2161911"/>
              <a:ext cx="504623" cy="2687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0" idx="1"/>
            </p:cNvCxnSpPr>
            <p:nvPr/>
          </p:nvCxnSpPr>
          <p:spPr>
            <a:xfrm rot="10800000">
              <a:off x="5076478" y="2421105"/>
              <a:ext cx="360219" cy="90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直線コネクタ 37"/>
            <p:cNvCxnSpPr>
              <a:endCxn id="0" idx="3"/>
            </p:cNvCxnSpPr>
            <p:nvPr/>
          </p:nvCxnSpPr>
          <p:spPr>
            <a:xfrm rot="10800000">
              <a:off x="3208738" y="2624644"/>
              <a:ext cx="2299367" cy="84277"/>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 name="グループ化 67"/>
          <p:cNvGrpSpPr>
            <a:grpSpLocks/>
          </p:cNvGrpSpPr>
          <p:nvPr/>
        </p:nvGrpSpPr>
        <p:grpSpPr bwMode="auto">
          <a:xfrm>
            <a:off x="3132138" y="2762250"/>
            <a:ext cx="2384425" cy="2179638"/>
            <a:chOff x="3131840" y="2761558"/>
            <a:chExt cx="2384648" cy="2179610"/>
          </a:xfrm>
        </p:grpSpPr>
        <p:cxnSp>
          <p:nvCxnSpPr>
            <p:cNvPr id="50" name="直線コネクタ 49"/>
            <p:cNvCxnSpPr/>
            <p:nvPr/>
          </p:nvCxnSpPr>
          <p:spPr>
            <a:xfrm rot="10800000" flipV="1">
              <a:off x="4571837" y="2780608"/>
              <a:ext cx="944651" cy="6476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a:off x="3203284" y="2761558"/>
              <a:ext cx="865269" cy="5953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3636770" y="4293465"/>
              <a:ext cx="1079486" cy="2159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rot="16200000" flipV="1">
              <a:off x="2484189" y="3501282"/>
              <a:ext cx="2087536" cy="79223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 name="グループ化 68"/>
          <p:cNvGrpSpPr>
            <a:grpSpLocks/>
          </p:cNvGrpSpPr>
          <p:nvPr/>
        </p:nvGrpSpPr>
        <p:grpSpPr bwMode="auto">
          <a:xfrm>
            <a:off x="3203575" y="2565400"/>
            <a:ext cx="2890838" cy="2447925"/>
            <a:chOff x="3203848" y="2564904"/>
            <a:chExt cx="2889907" cy="2448272"/>
          </a:xfrm>
        </p:grpSpPr>
        <p:cxnSp>
          <p:nvCxnSpPr>
            <p:cNvPr id="41" name="直線コネクタ 40"/>
            <p:cNvCxnSpPr/>
            <p:nvPr/>
          </p:nvCxnSpPr>
          <p:spPr>
            <a:xfrm rot="5400000">
              <a:off x="4832627" y="3177092"/>
              <a:ext cx="1143162" cy="5125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0" idx="2"/>
              <a:endCxn id="0" idx="0"/>
            </p:cNvCxnSpPr>
            <p:nvPr/>
          </p:nvCxnSpPr>
          <p:spPr>
            <a:xfrm rot="16200000" flipH="1">
              <a:off x="5536547" y="3015901"/>
              <a:ext cx="754170" cy="3602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10800000" flipV="1">
              <a:off x="5436742" y="4004971"/>
              <a:ext cx="358659" cy="714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4257479" y="4411545"/>
              <a:ext cx="557292" cy="5030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10800000">
              <a:off x="4643247" y="3644557"/>
              <a:ext cx="1152154" cy="1444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500418" y="2564904"/>
              <a:ext cx="1294983" cy="10796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203848" y="2709387"/>
              <a:ext cx="2520138" cy="10082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10800000" flipV="1">
              <a:off x="4427417" y="4149454"/>
              <a:ext cx="1448920" cy="86372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 name="グループ化 76"/>
          <p:cNvGrpSpPr>
            <a:grpSpLocks/>
          </p:cNvGrpSpPr>
          <p:nvPr/>
        </p:nvGrpSpPr>
        <p:grpSpPr bwMode="auto">
          <a:xfrm>
            <a:off x="827088" y="1200150"/>
            <a:ext cx="7894637" cy="4505325"/>
            <a:chOff x="827584" y="1200489"/>
            <a:chExt cx="7893403" cy="4504540"/>
          </a:xfrm>
        </p:grpSpPr>
        <p:sp>
          <p:nvSpPr>
            <p:cNvPr id="71" name="フリーフォーム 70"/>
            <p:cNvSpPr/>
            <p:nvPr/>
          </p:nvSpPr>
          <p:spPr>
            <a:xfrm>
              <a:off x="1403756" y="1340165"/>
              <a:ext cx="2374529" cy="466644"/>
            </a:xfrm>
            <a:custGeom>
              <a:avLst/>
              <a:gdLst>
                <a:gd name="connsiteX0" fmla="*/ 2375210 w 2375210"/>
                <a:gd name="connsiteY0" fmla="*/ 466493 h 466493"/>
                <a:gd name="connsiteX1" fmla="*/ 1137424 w 2375210"/>
                <a:gd name="connsiteY1" fmla="*/ 20444 h 466493"/>
                <a:gd name="connsiteX2" fmla="*/ 0 w 2375210"/>
                <a:gd name="connsiteY2" fmla="*/ 343830 h 466493"/>
              </a:gdLst>
              <a:ahLst/>
              <a:cxnLst>
                <a:cxn ang="0">
                  <a:pos x="connsiteX0" y="connsiteY0"/>
                </a:cxn>
                <a:cxn ang="0">
                  <a:pos x="connsiteX1" y="connsiteY1"/>
                </a:cxn>
                <a:cxn ang="0">
                  <a:pos x="connsiteX2" y="connsiteY2"/>
                </a:cxn>
              </a:cxnLst>
              <a:rect l="l" t="t" r="r" b="b"/>
              <a:pathLst>
                <a:path w="2375210" h="466493">
                  <a:moveTo>
                    <a:pt x="2375210" y="466493"/>
                  </a:moveTo>
                  <a:cubicBezTo>
                    <a:pt x="1954251" y="253690"/>
                    <a:pt x="1533292" y="40888"/>
                    <a:pt x="1137424" y="20444"/>
                  </a:cubicBezTo>
                  <a:cubicBezTo>
                    <a:pt x="741556" y="0"/>
                    <a:pt x="370778" y="171915"/>
                    <a:pt x="0" y="343830"/>
                  </a:cubicBezTo>
                </a:path>
              </a:pathLst>
            </a:custGeom>
            <a:ln w="38100">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72" name="フリーフォーム 71"/>
            <p:cNvSpPr/>
            <p:nvPr/>
          </p:nvSpPr>
          <p:spPr>
            <a:xfrm>
              <a:off x="827584" y="2205202"/>
              <a:ext cx="1798356" cy="322206"/>
            </a:xfrm>
            <a:custGeom>
              <a:avLst/>
              <a:gdLst>
                <a:gd name="connsiteX0" fmla="*/ 2375210 w 2375210"/>
                <a:gd name="connsiteY0" fmla="*/ 466493 h 466493"/>
                <a:gd name="connsiteX1" fmla="*/ 1137424 w 2375210"/>
                <a:gd name="connsiteY1" fmla="*/ 20444 h 466493"/>
                <a:gd name="connsiteX2" fmla="*/ 0 w 2375210"/>
                <a:gd name="connsiteY2" fmla="*/ 343830 h 466493"/>
              </a:gdLst>
              <a:ahLst/>
              <a:cxnLst>
                <a:cxn ang="0">
                  <a:pos x="connsiteX0" y="connsiteY0"/>
                </a:cxn>
                <a:cxn ang="0">
                  <a:pos x="connsiteX1" y="connsiteY1"/>
                </a:cxn>
                <a:cxn ang="0">
                  <a:pos x="connsiteX2" y="connsiteY2"/>
                </a:cxn>
              </a:cxnLst>
              <a:rect l="l" t="t" r="r" b="b"/>
              <a:pathLst>
                <a:path w="2375210" h="466493">
                  <a:moveTo>
                    <a:pt x="2375210" y="466493"/>
                  </a:moveTo>
                  <a:cubicBezTo>
                    <a:pt x="1954251" y="253690"/>
                    <a:pt x="1533292" y="40888"/>
                    <a:pt x="1137424" y="20444"/>
                  </a:cubicBezTo>
                  <a:cubicBezTo>
                    <a:pt x="741556" y="0"/>
                    <a:pt x="370778" y="171915"/>
                    <a:pt x="0" y="343830"/>
                  </a:cubicBezTo>
                </a:path>
              </a:pathLst>
            </a:custGeom>
            <a:ln w="38100">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73" name="フリーフォーム 72"/>
            <p:cNvSpPr/>
            <p:nvPr/>
          </p:nvSpPr>
          <p:spPr>
            <a:xfrm rot="10561516">
              <a:off x="1357726" y="5238385"/>
              <a:ext cx="2363418" cy="466644"/>
            </a:xfrm>
            <a:custGeom>
              <a:avLst/>
              <a:gdLst>
                <a:gd name="connsiteX0" fmla="*/ 2375210 w 2375210"/>
                <a:gd name="connsiteY0" fmla="*/ 466493 h 466493"/>
                <a:gd name="connsiteX1" fmla="*/ 1137424 w 2375210"/>
                <a:gd name="connsiteY1" fmla="*/ 20444 h 466493"/>
                <a:gd name="connsiteX2" fmla="*/ 0 w 2375210"/>
                <a:gd name="connsiteY2" fmla="*/ 343830 h 466493"/>
              </a:gdLst>
              <a:ahLst/>
              <a:cxnLst>
                <a:cxn ang="0">
                  <a:pos x="connsiteX0" y="connsiteY0"/>
                </a:cxn>
                <a:cxn ang="0">
                  <a:pos x="connsiteX1" y="connsiteY1"/>
                </a:cxn>
                <a:cxn ang="0">
                  <a:pos x="connsiteX2" y="connsiteY2"/>
                </a:cxn>
              </a:cxnLst>
              <a:rect l="l" t="t" r="r" b="b"/>
              <a:pathLst>
                <a:path w="2375210" h="466493">
                  <a:moveTo>
                    <a:pt x="2375210" y="466493"/>
                  </a:moveTo>
                  <a:cubicBezTo>
                    <a:pt x="1954251" y="253690"/>
                    <a:pt x="1533292" y="40888"/>
                    <a:pt x="1137424" y="20444"/>
                  </a:cubicBezTo>
                  <a:cubicBezTo>
                    <a:pt x="741556" y="0"/>
                    <a:pt x="370778" y="171915"/>
                    <a:pt x="0" y="343830"/>
                  </a:cubicBezTo>
                </a:path>
              </a:pathLst>
            </a:custGeom>
            <a:ln w="38100">
              <a:head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74" name="フリーフォーム 73"/>
            <p:cNvSpPr/>
            <p:nvPr/>
          </p:nvSpPr>
          <p:spPr>
            <a:xfrm rot="20001410">
              <a:off x="4694130" y="1200489"/>
              <a:ext cx="2376116" cy="466644"/>
            </a:xfrm>
            <a:custGeom>
              <a:avLst/>
              <a:gdLst>
                <a:gd name="connsiteX0" fmla="*/ 2375210 w 2375210"/>
                <a:gd name="connsiteY0" fmla="*/ 466493 h 466493"/>
                <a:gd name="connsiteX1" fmla="*/ 1137424 w 2375210"/>
                <a:gd name="connsiteY1" fmla="*/ 20444 h 466493"/>
                <a:gd name="connsiteX2" fmla="*/ 0 w 2375210"/>
                <a:gd name="connsiteY2" fmla="*/ 343830 h 466493"/>
              </a:gdLst>
              <a:ahLst/>
              <a:cxnLst>
                <a:cxn ang="0">
                  <a:pos x="connsiteX0" y="connsiteY0"/>
                </a:cxn>
                <a:cxn ang="0">
                  <a:pos x="connsiteX1" y="connsiteY1"/>
                </a:cxn>
                <a:cxn ang="0">
                  <a:pos x="connsiteX2" y="connsiteY2"/>
                </a:cxn>
              </a:cxnLst>
              <a:rect l="l" t="t" r="r" b="b"/>
              <a:pathLst>
                <a:path w="2375210" h="466493">
                  <a:moveTo>
                    <a:pt x="2375210" y="466493"/>
                  </a:moveTo>
                  <a:cubicBezTo>
                    <a:pt x="1954251" y="253690"/>
                    <a:pt x="1533292" y="40888"/>
                    <a:pt x="1137424" y="20444"/>
                  </a:cubicBezTo>
                  <a:cubicBezTo>
                    <a:pt x="741556" y="0"/>
                    <a:pt x="370778" y="171915"/>
                    <a:pt x="0" y="343830"/>
                  </a:cubicBezTo>
                </a:path>
              </a:pathLst>
            </a:custGeom>
            <a:ln w="38100">
              <a:head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75" name="フリーフォーム 74"/>
            <p:cNvSpPr/>
            <p:nvPr/>
          </p:nvSpPr>
          <p:spPr>
            <a:xfrm rot="20181923">
              <a:off x="5702034" y="1497300"/>
              <a:ext cx="2376117" cy="466644"/>
            </a:xfrm>
            <a:custGeom>
              <a:avLst/>
              <a:gdLst>
                <a:gd name="connsiteX0" fmla="*/ 2375210 w 2375210"/>
                <a:gd name="connsiteY0" fmla="*/ 466493 h 466493"/>
                <a:gd name="connsiteX1" fmla="*/ 1137424 w 2375210"/>
                <a:gd name="connsiteY1" fmla="*/ 20444 h 466493"/>
                <a:gd name="connsiteX2" fmla="*/ 0 w 2375210"/>
                <a:gd name="connsiteY2" fmla="*/ 343830 h 466493"/>
              </a:gdLst>
              <a:ahLst/>
              <a:cxnLst>
                <a:cxn ang="0">
                  <a:pos x="connsiteX0" y="connsiteY0"/>
                </a:cxn>
                <a:cxn ang="0">
                  <a:pos x="connsiteX1" y="connsiteY1"/>
                </a:cxn>
                <a:cxn ang="0">
                  <a:pos x="connsiteX2" y="connsiteY2"/>
                </a:cxn>
              </a:cxnLst>
              <a:rect l="l" t="t" r="r" b="b"/>
              <a:pathLst>
                <a:path w="2375210" h="466493">
                  <a:moveTo>
                    <a:pt x="2375210" y="466493"/>
                  </a:moveTo>
                  <a:cubicBezTo>
                    <a:pt x="1954251" y="253690"/>
                    <a:pt x="1533292" y="40888"/>
                    <a:pt x="1137424" y="20444"/>
                  </a:cubicBezTo>
                  <a:cubicBezTo>
                    <a:pt x="741556" y="0"/>
                    <a:pt x="370778" y="171915"/>
                    <a:pt x="0" y="343830"/>
                  </a:cubicBezTo>
                </a:path>
              </a:pathLst>
            </a:custGeom>
            <a:ln w="38100">
              <a:head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76" name="フリーフォーム 75"/>
            <p:cNvSpPr/>
            <p:nvPr/>
          </p:nvSpPr>
          <p:spPr>
            <a:xfrm rot="20181923" flipV="1">
              <a:off x="6346458" y="3297212"/>
              <a:ext cx="2374529" cy="365061"/>
            </a:xfrm>
            <a:custGeom>
              <a:avLst/>
              <a:gdLst>
                <a:gd name="connsiteX0" fmla="*/ 2375210 w 2375210"/>
                <a:gd name="connsiteY0" fmla="*/ 466493 h 466493"/>
                <a:gd name="connsiteX1" fmla="*/ 1137424 w 2375210"/>
                <a:gd name="connsiteY1" fmla="*/ 20444 h 466493"/>
                <a:gd name="connsiteX2" fmla="*/ 0 w 2375210"/>
                <a:gd name="connsiteY2" fmla="*/ 343830 h 466493"/>
              </a:gdLst>
              <a:ahLst/>
              <a:cxnLst>
                <a:cxn ang="0">
                  <a:pos x="connsiteX0" y="connsiteY0"/>
                </a:cxn>
                <a:cxn ang="0">
                  <a:pos x="connsiteX1" y="connsiteY1"/>
                </a:cxn>
                <a:cxn ang="0">
                  <a:pos x="connsiteX2" y="connsiteY2"/>
                </a:cxn>
              </a:cxnLst>
              <a:rect l="l" t="t" r="r" b="b"/>
              <a:pathLst>
                <a:path w="2375210" h="466493">
                  <a:moveTo>
                    <a:pt x="2375210" y="466493"/>
                  </a:moveTo>
                  <a:cubicBezTo>
                    <a:pt x="1954251" y="253690"/>
                    <a:pt x="1533292" y="40888"/>
                    <a:pt x="1137424" y="20444"/>
                  </a:cubicBezTo>
                  <a:cubicBezTo>
                    <a:pt x="741556" y="0"/>
                    <a:pt x="370778" y="171915"/>
                    <a:pt x="0" y="343830"/>
                  </a:cubicBezTo>
                </a:path>
              </a:pathLst>
            </a:custGeom>
            <a:ln w="38100">
              <a:head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grpSp>
      <p:pic>
        <p:nvPicPr>
          <p:cNvPr id="35" name="図 34" descr="migi.bmp"/>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948488" y="549275"/>
            <a:ext cx="595312" cy="614363"/>
          </a:xfrm>
          <a:prstGeom prst="rect">
            <a:avLst/>
          </a:prstGeom>
          <a:noFill/>
          <a:ln w="9525">
            <a:noFill/>
            <a:miter lim="800000"/>
            <a:headEnd/>
            <a:tailEnd/>
          </a:ln>
        </p:spPr>
      </p:pic>
      <p:pic>
        <p:nvPicPr>
          <p:cNvPr id="36" name="図 35" descr="migi.bmp"/>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8027988" y="1052513"/>
            <a:ext cx="595312" cy="614362"/>
          </a:xfrm>
          <a:prstGeom prst="rect">
            <a:avLst/>
          </a:prstGeom>
          <a:noFill/>
          <a:ln w="9525">
            <a:noFill/>
            <a:miter lim="800000"/>
            <a:headEnd/>
            <a:tailEnd/>
          </a:ln>
        </p:spPr>
      </p:pic>
      <p:pic>
        <p:nvPicPr>
          <p:cNvPr id="37" name="図 36" descr="migi.bmp"/>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8316913" y="2205038"/>
            <a:ext cx="595312" cy="614362"/>
          </a:xfrm>
          <a:prstGeom prst="rect">
            <a:avLst/>
          </a:prstGeom>
          <a:noFill/>
          <a:ln w="9525">
            <a:noFill/>
            <a:miter lim="800000"/>
            <a:headEnd/>
            <a:tailEnd/>
          </a:ln>
        </p:spPr>
      </p:pic>
      <p:pic>
        <p:nvPicPr>
          <p:cNvPr id="39" name="図 38" descr="hidari.bmp"/>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900113" y="1268413"/>
            <a:ext cx="581025" cy="552450"/>
          </a:xfrm>
          <a:prstGeom prst="rect">
            <a:avLst/>
          </a:prstGeom>
          <a:noFill/>
          <a:ln w="9525">
            <a:noFill/>
            <a:miter lim="800000"/>
            <a:headEnd/>
            <a:tailEnd/>
          </a:ln>
        </p:spPr>
      </p:pic>
      <p:pic>
        <p:nvPicPr>
          <p:cNvPr id="40" name="図 39" descr="hidari.bmp"/>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827088" y="4941888"/>
            <a:ext cx="581025" cy="552450"/>
          </a:xfrm>
          <a:prstGeom prst="rect">
            <a:avLst/>
          </a:prstGeom>
          <a:noFill/>
          <a:ln w="9525">
            <a:noFill/>
            <a:miter lim="800000"/>
            <a:headEnd/>
            <a:tailEnd/>
          </a:ln>
        </p:spPr>
      </p:pic>
      <p:pic>
        <p:nvPicPr>
          <p:cNvPr id="42" name="図 41" descr="hidari.bmp"/>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50825" y="2133600"/>
            <a:ext cx="581025" cy="552450"/>
          </a:xfrm>
          <a:prstGeom prst="rect">
            <a:avLst/>
          </a:prstGeom>
          <a:noFill/>
          <a:ln w="9525">
            <a:noFill/>
            <a:miter lim="800000"/>
            <a:headEnd/>
            <a:tailEnd/>
          </a:ln>
        </p:spPr>
      </p:pic>
    </p:spTree>
    <p:custDataLst>
      <p:tags r:id="rId1"/>
    </p:custDataLst>
  </p:cSld>
  <p:clrMapOvr>
    <a:masterClrMapping/>
  </p:clrMapOvr>
  <p:transition advTm="293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par>
                          <p:cTn id="15" fill="hold" nodeType="afterGroup">
                            <p:stCondLst>
                              <p:cond delay="1000"/>
                            </p:stCondLst>
                            <p:childTnLst>
                              <p:par>
                                <p:cTn id="16" presetID="4"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par>
                                <p:cTn id="19" presetID="4"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par>
                          <p:cTn id="22" fill="hold" nodeType="afterGroup">
                            <p:stCondLst>
                              <p:cond delay="1500"/>
                            </p:stCondLst>
                            <p:childTnLst>
                              <p:par>
                                <p:cTn id="23" presetID="4"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childTnLst>
                          </p:cTn>
                        </p:par>
                        <p:par>
                          <p:cTn id="26" fill="hold" nodeType="afterGroup">
                            <p:stCondLst>
                              <p:cond delay="2000"/>
                            </p:stCondLst>
                            <p:childTnLst>
                              <p:par>
                                <p:cTn id="27" presetID="4"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par>
                                <p:cTn id="30" presetID="4"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par>
                          <p:cTn id="33" fill="hold" nodeType="afterGroup">
                            <p:stCondLst>
                              <p:cond delay="2500"/>
                            </p:stCondLst>
                            <p:childTnLst>
                              <p:par>
                                <p:cTn id="34" presetID="4"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ox(in)">
                                      <p:cBhvr>
                                        <p:cTn id="36" dur="500"/>
                                        <p:tgtEl>
                                          <p:spTgt spid="4"/>
                                        </p:tgtEl>
                                      </p:cBhvr>
                                    </p:animEffect>
                                  </p:childTnLst>
                                </p:cTn>
                              </p:par>
                            </p:childTnLst>
                          </p:cTn>
                        </p:par>
                        <p:par>
                          <p:cTn id="37" fill="hold" nodeType="afterGroup">
                            <p:stCondLst>
                              <p:cond delay="3000"/>
                            </p:stCondLst>
                            <p:childTnLst>
                              <p:par>
                                <p:cTn id="38" presetID="55"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strVal val="#ppt_w*0.70"/>
                                          </p:val>
                                        </p:tav>
                                        <p:tav tm="100000">
                                          <p:val>
                                            <p:strVal val="#ppt_w"/>
                                          </p:val>
                                        </p:tav>
                                      </p:tavLst>
                                    </p:anim>
                                    <p:anim calcmode="lin" valueType="num">
                                      <p:cBhvr>
                                        <p:cTn id="41" dur="1000" fill="hold"/>
                                        <p:tgtEl>
                                          <p:spTgt spid="5"/>
                                        </p:tgtEl>
                                        <p:attrNameLst>
                                          <p:attrName>ppt_h</p:attrName>
                                        </p:attrNameLst>
                                      </p:cBhvr>
                                      <p:tavLst>
                                        <p:tav tm="0">
                                          <p:val>
                                            <p:strVal val="#ppt_h"/>
                                          </p:val>
                                        </p:tav>
                                        <p:tav tm="100000">
                                          <p:val>
                                            <p:strVal val="#ppt_h"/>
                                          </p:val>
                                        </p:tav>
                                      </p:tavLst>
                                    </p:anim>
                                    <p:animEffect transition="in" filter="fade">
                                      <p:cBhvr>
                                        <p:cTn id="42" dur="1000"/>
                                        <p:tgtEl>
                                          <p:spTgt spid="5"/>
                                        </p:tgtEl>
                                      </p:cBhvr>
                                    </p:animEffect>
                                  </p:childTnLst>
                                </p:cTn>
                              </p:par>
                            </p:childTnLst>
                          </p:cTn>
                        </p:par>
                        <p:par>
                          <p:cTn id="43" fill="hold">
                            <p:stCondLst>
                              <p:cond delay="4000"/>
                            </p:stCondLst>
                            <p:childTnLst>
                              <p:par>
                                <p:cTn id="44" presetID="9" presetClass="entr" presetSubtype="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par>
                                <p:cTn id="47" presetID="9"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dissolve">
                                      <p:cBhvr>
                                        <p:cTn id="49" dur="500"/>
                                        <p:tgtEl>
                                          <p:spTgt spid="36"/>
                                        </p:tgtEl>
                                      </p:cBhvr>
                                    </p:animEffect>
                                  </p:childTnLst>
                                </p:cTn>
                              </p:par>
                              <p:par>
                                <p:cTn id="50" presetID="9"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dissolve">
                                      <p:cBhvr>
                                        <p:cTn id="52" dur="500"/>
                                        <p:tgtEl>
                                          <p:spTgt spid="37"/>
                                        </p:tgtEl>
                                      </p:cBhvr>
                                    </p:animEffect>
                                  </p:childTnLst>
                                </p:cTn>
                              </p:par>
                              <p:par>
                                <p:cTn id="53" presetID="9"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dissolve">
                                      <p:cBhvr>
                                        <p:cTn id="55" dur="500"/>
                                        <p:tgtEl>
                                          <p:spTgt spid="39"/>
                                        </p:tgtEl>
                                      </p:cBhvr>
                                    </p:animEffect>
                                  </p:childTnLst>
                                </p:cTn>
                              </p:par>
                              <p:par>
                                <p:cTn id="56" presetID="9"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dissolve">
                                      <p:cBhvr>
                                        <p:cTn id="58" dur="500"/>
                                        <p:tgtEl>
                                          <p:spTgt spid="42"/>
                                        </p:tgtEl>
                                      </p:cBhvr>
                                    </p:animEffect>
                                  </p:childTnLst>
                                </p:cTn>
                              </p:par>
                              <p:par>
                                <p:cTn id="59" presetID="9"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dissolve">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
          <p:cNvGrpSpPr>
            <a:grpSpLocks/>
          </p:cNvGrpSpPr>
          <p:nvPr/>
        </p:nvGrpSpPr>
        <p:grpSpPr bwMode="auto">
          <a:xfrm>
            <a:off x="755650" y="2636838"/>
            <a:ext cx="4968875" cy="2663825"/>
            <a:chOff x="611560" y="1052736"/>
            <a:chExt cx="4968552" cy="2664296"/>
          </a:xfrm>
        </p:grpSpPr>
        <p:sp>
          <p:nvSpPr>
            <p:cNvPr id="7" name="円形吹き出し 6"/>
            <p:cNvSpPr/>
            <p:nvPr/>
          </p:nvSpPr>
          <p:spPr>
            <a:xfrm>
              <a:off x="682993" y="1052736"/>
              <a:ext cx="4609800" cy="2664296"/>
            </a:xfrm>
            <a:prstGeom prst="wedgeEllipseCallout">
              <a:avLst>
                <a:gd name="adj1" fmla="val 52242"/>
                <a:gd name="adj2" fmla="val 298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bg1"/>
                </a:solidFill>
              </a:endParaRPr>
            </a:p>
          </p:txBody>
        </p:sp>
        <p:sp>
          <p:nvSpPr>
            <p:cNvPr id="38916" name="テキスト ボックス 2"/>
            <p:cNvSpPr txBox="1">
              <a:spLocks noChangeArrowheads="1"/>
            </p:cNvSpPr>
            <p:nvPr/>
          </p:nvSpPr>
          <p:spPr bwMode="auto">
            <a:xfrm rot="10800000" flipV="1">
              <a:off x="899592" y="2420888"/>
              <a:ext cx="4536504" cy="584775"/>
            </a:xfrm>
            <a:prstGeom prst="rect">
              <a:avLst/>
            </a:prstGeom>
            <a:noFill/>
            <a:ln w="9525">
              <a:noFill/>
              <a:miter lim="800000"/>
              <a:headEnd/>
              <a:tailEnd/>
            </a:ln>
          </p:spPr>
          <p:txBody>
            <a:bodyPr>
              <a:spAutoFit/>
            </a:bodyPr>
            <a:lstStyle/>
            <a:p>
              <a:r>
                <a:rPr lang="ja-JP" altLang="en-US" sz="3200">
                  <a:latin typeface="HGP創英角ﾎﾟｯﾌﾟ体" pitchFamily="50" charset="-128"/>
                  <a:ea typeface="HGP創英角ﾎﾟｯﾌﾟ体" pitchFamily="50" charset="-128"/>
                </a:rPr>
                <a:t>ありがとうございました</a:t>
              </a:r>
            </a:p>
          </p:txBody>
        </p:sp>
        <p:sp>
          <p:nvSpPr>
            <p:cNvPr id="38917" name="テキスト ボックス 4"/>
            <p:cNvSpPr txBox="1">
              <a:spLocks noChangeArrowheads="1"/>
            </p:cNvSpPr>
            <p:nvPr/>
          </p:nvSpPr>
          <p:spPr bwMode="auto">
            <a:xfrm>
              <a:off x="611560" y="1700808"/>
              <a:ext cx="4968552" cy="584775"/>
            </a:xfrm>
            <a:prstGeom prst="rect">
              <a:avLst/>
            </a:prstGeom>
            <a:noFill/>
            <a:ln w="9525">
              <a:noFill/>
              <a:miter lim="800000"/>
              <a:headEnd/>
              <a:tailEnd/>
            </a:ln>
          </p:spPr>
          <p:txBody>
            <a:bodyPr>
              <a:spAutoFit/>
            </a:bodyPr>
            <a:lstStyle/>
            <a:p>
              <a:r>
                <a:rPr lang="ja-JP" altLang="en-US" sz="3200">
                  <a:latin typeface="HGP創英角ﾎﾟｯﾌﾟ体" pitchFamily="50" charset="-128"/>
                  <a:ea typeface="HGP創英角ﾎﾟｯﾌﾟ体" pitchFamily="50" charset="-128"/>
                </a:rPr>
                <a:t>　以上で発表を終わります</a:t>
              </a:r>
            </a:p>
          </p:txBody>
        </p:sp>
      </p:grpSp>
      <p:pic>
        <p:nvPicPr>
          <p:cNvPr id="38914" name="図 5" descr="ハートと手.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5435600" y="2997200"/>
            <a:ext cx="3246438" cy="2160588"/>
          </a:xfrm>
          <a:prstGeom prst="rect">
            <a:avLst/>
          </a:prstGeom>
          <a:solidFill>
            <a:schemeClr val="bg1">
              <a:alpha val="0"/>
            </a:schemeClr>
          </a:solidFill>
          <a:ln w="9525">
            <a:noFill/>
            <a:miter lim="800000"/>
            <a:headEnd/>
            <a:tailEnd/>
          </a:ln>
        </p:spPr>
      </p:pic>
    </p:spTree>
    <p:custDataLst>
      <p:tags r:id="rId1"/>
    </p:custDataLst>
  </p:cSld>
  <p:clrMapOvr>
    <a:masterClrMapping/>
  </p:clrMapOvr>
  <p:transition advTm="65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コンテンツ プレースホルダ 2"/>
          <p:cNvSpPr>
            <a:spLocks noGrp="1"/>
          </p:cNvSpPr>
          <p:nvPr>
            <p:ph sz="quarter" idx="4294967295"/>
          </p:nvPr>
        </p:nvSpPr>
        <p:spPr>
          <a:xfrm>
            <a:off x="467544" y="764704"/>
            <a:ext cx="7704856" cy="4873625"/>
          </a:xfrm>
        </p:spPr>
        <p:txBody>
          <a:bodyPr/>
          <a:lstStyle/>
          <a:p>
            <a:pPr>
              <a:buFont typeface="Wingdings" pitchFamily="2" charset="2"/>
              <a:buNone/>
              <a:defRPr/>
            </a:pPr>
            <a:r>
              <a:rPr lang="ja-JP" altLang="en-US" b="1" dirty="0" smtClean="0">
                <a:solidFill>
                  <a:schemeClr val="accent3">
                    <a:lumMod val="50000"/>
                  </a:schemeClr>
                </a:solidFill>
                <a:latin typeface="ＭＳ Ｐゴシック" charset="-128"/>
                <a:ea typeface="ＭＳ Ｐゴシック" charset="-128"/>
              </a:rPr>
              <a:t>　家族・親族関係と地域関係の希薄化</a:t>
            </a:r>
          </a:p>
          <a:p>
            <a:pPr>
              <a:defRPr/>
            </a:pPr>
            <a:r>
              <a:rPr lang="ja-JP" altLang="en-US" b="1" dirty="0" smtClean="0">
                <a:solidFill>
                  <a:srgbClr val="0070C0"/>
                </a:solidFill>
                <a:latin typeface="ＭＳ Ｐゴシック" charset="-128"/>
                <a:ea typeface="ＭＳ Ｐゴシック" charset="-128"/>
              </a:rPr>
              <a:t>高齢者の孤独死の増加</a:t>
            </a:r>
            <a:endParaRPr lang="en-US" altLang="ja-JP" b="1" dirty="0" smtClean="0">
              <a:solidFill>
                <a:srgbClr val="0070C0"/>
              </a:solidFill>
              <a:latin typeface="ＭＳ Ｐゴシック" charset="-128"/>
              <a:ea typeface="ＭＳ Ｐゴシック" charset="-128"/>
            </a:endParaRPr>
          </a:p>
          <a:p>
            <a:pPr>
              <a:defRPr/>
            </a:pPr>
            <a:r>
              <a:rPr lang="ja-JP" altLang="en-US" b="1" dirty="0" smtClean="0">
                <a:solidFill>
                  <a:srgbClr val="0070C0"/>
                </a:solidFill>
                <a:latin typeface="ＭＳ Ｐゴシック" charset="-128"/>
                <a:ea typeface="ＭＳ Ｐゴシック" charset="-128"/>
              </a:rPr>
              <a:t>地域からの孤立・頼れる親族がいない</a:t>
            </a:r>
            <a:endParaRPr lang="en-US" altLang="ja-JP" b="1" dirty="0" smtClean="0">
              <a:solidFill>
                <a:srgbClr val="0070C0"/>
              </a:solidFill>
              <a:latin typeface="ＭＳ Ｐゴシック" charset="-128"/>
              <a:ea typeface="ＭＳ Ｐゴシック" charset="-128"/>
            </a:endParaRPr>
          </a:p>
          <a:p>
            <a:pPr>
              <a:defRPr/>
            </a:pPr>
            <a:endParaRPr lang="en-US" altLang="ja-JP" b="1" dirty="0" smtClean="0">
              <a:solidFill>
                <a:srgbClr val="FF00FF"/>
              </a:solidFill>
              <a:latin typeface="ＭＳ Ｐゴシック" charset="-128"/>
              <a:ea typeface="ＭＳ Ｐゴシック" charset="-128"/>
            </a:endParaRPr>
          </a:p>
          <a:p>
            <a:pPr>
              <a:buFont typeface="Wingdings" pitchFamily="2" charset="2"/>
              <a:buNone/>
              <a:defRPr/>
            </a:pPr>
            <a:r>
              <a:rPr lang="ja-JP" altLang="en-US" b="1" dirty="0" smtClean="0">
                <a:solidFill>
                  <a:schemeClr val="accent3">
                    <a:lumMod val="50000"/>
                  </a:schemeClr>
                </a:solidFill>
                <a:latin typeface="ＭＳ Ｐゴシック" charset="-128"/>
                <a:ea typeface="ＭＳ Ｐゴシック" charset="-128"/>
              </a:rPr>
              <a:t>　人間が人間らしく生きることが保障されない</a:t>
            </a:r>
            <a:endParaRPr lang="en-US" altLang="ja-JP" b="1" dirty="0" smtClean="0">
              <a:solidFill>
                <a:schemeClr val="accent3">
                  <a:lumMod val="50000"/>
                </a:schemeClr>
              </a:solidFill>
              <a:latin typeface="ＭＳ Ｐゴシック" charset="-128"/>
              <a:ea typeface="ＭＳ Ｐゴシック" charset="-128"/>
            </a:endParaRPr>
          </a:p>
          <a:p>
            <a:pPr>
              <a:defRPr/>
            </a:pPr>
            <a:r>
              <a:rPr lang="ja-JP" altLang="en-US" b="1" dirty="0" smtClean="0">
                <a:solidFill>
                  <a:srgbClr val="0070C0"/>
                </a:solidFill>
                <a:latin typeface="ＭＳ Ｐゴシック" charset="-128"/>
                <a:ea typeface="ＭＳ Ｐゴシック" charset="-128"/>
              </a:rPr>
              <a:t>支えになる縁を感じにくい</a:t>
            </a:r>
            <a:endParaRPr lang="en-US" altLang="ja-JP" b="1" dirty="0" smtClean="0">
              <a:solidFill>
                <a:srgbClr val="0070C0"/>
              </a:solidFill>
              <a:latin typeface="ＭＳ Ｐゴシック" charset="-128"/>
              <a:ea typeface="ＭＳ Ｐゴシック" charset="-128"/>
            </a:endParaRPr>
          </a:p>
          <a:p>
            <a:pPr>
              <a:defRPr/>
            </a:pPr>
            <a:r>
              <a:rPr lang="ja-JP" altLang="en-US" b="1" dirty="0" smtClean="0">
                <a:solidFill>
                  <a:srgbClr val="0070C0"/>
                </a:solidFill>
                <a:latin typeface="ＭＳ Ｐゴシック" charset="-128"/>
                <a:ea typeface="ＭＳ Ｐゴシック" charset="-128"/>
              </a:rPr>
              <a:t>命や生活を支えてもらっていると実感しにくい</a:t>
            </a:r>
            <a:endParaRPr lang="en-US" altLang="ja-JP" dirty="0" smtClean="0"/>
          </a:p>
          <a:p>
            <a:pPr>
              <a:buFont typeface="Wingdings" pitchFamily="2" charset="2"/>
              <a:buNone/>
              <a:defRPr/>
            </a:pPr>
            <a:endParaRPr lang="en-US" altLang="ja-JP" dirty="0" smtClean="0">
              <a:latin typeface="ＭＳ Ｐゴシック" charset="-128"/>
              <a:ea typeface="ＭＳ Ｐゴシック" charset="-128"/>
            </a:endParaRPr>
          </a:p>
          <a:p>
            <a:pPr>
              <a:buFont typeface="Wingdings" pitchFamily="2" charset="2"/>
              <a:buNone/>
              <a:defRPr/>
            </a:pPr>
            <a:endParaRPr lang="en-US" altLang="ja-JP" dirty="0" smtClean="0"/>
          </a:p>
          <a:p>
            <a:pPr>
              <a:buFont typeface="Wingdings" pitchFamily="2" charset="2"/>
              <a:buNone/>
              <a:defRPr/>
            </a:pPr>
            <a:r>
              <a:rPr lang="ja-JP" altLang="en-US" dirty="0" smtClean="0"/>
              <a:t>　　　　　　　</a:t>
            </a:r>
            <a:endParaRPr lang="en-US" altLang="ja-JP" dirty="0" smtClean="0">
              <a:latin typeface="ＭＳ Ｐゴシック" charset="-128"/>
              <a:ea typeface="ＭＳ Ｐゴシック" charset="-128"/>
            </a:endParaRPr>
          </a:p>
        </p:txBody>
      </p:sp>
      <p:sp>
        <p:nvSpPr>
          <p:cNvPr id="4" name="下矢印 3"/>
          <p:cNvSpPr/>
          <p:nvPr/>
        </p:nvSpPr>
        <p:spPr>
          <a:xfrm>
            <a:off x="3059832" y="3933056"/>
            <a:ext cx="122413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8436" name="図 46" descr="ハートと手.jpg"/>
          <p:cNvPicPr>
            <a:picLocks noChangeAspect="1"/>
          </p:cNvPicPr>
          <p:nvPr/>
        </p:nvPicPr>
        <p:blipFill>
          <a:blip r:embed="rId4"/>
          <a:srcRect/>
          <a:stretch>
            <a:fillRect/>
          </a:stretch>
        </p:blipFill>
        <p:spPr bwMode="auto">
          <a:xfrm>
            <a:off x="7740650" y="115888"/>
            <a:ext cx="968375" cy="688975"/>
          </a:xfrm>
          <a:prstGeom prst="rect">
            <a:avLst/>
          </a:prstGeom>
          <a:noFill/>
          <a:ln w="9525">
            <a:noFill/>
            <a:miter lim="800000"/>
            <a:headEnd/>
            <a:tailEnd/>
          </a:ln>
        </p:spPr>
      </p:pic>
      <p:sp>
        <p:nvSpPr>
          <p:cNvPr id="18437" name="テキスト ボックス 6"/>
          <p:cNvSpPr txBox="1">
            <a:spLocks noChangeArrowheads="1"/>
          </p:cNvSpPr>
          <p:nvPr/>
        </p:nvSpPr>
        <p:spPr bwMode="auto">
          <a:xfrm>
            <a:off x="755576" y="5229200"/>
            <a:ext cx="6121400" cy="1108075"/>
          </a:xfrm>
          <a:prstGeom prst="rect">
            <a:avLst/>
          </a:prstGeom>
          <a:noFill/>
          <a:ln w="9525">
            <a:noFill/>
            <a:miter lim="800000"/>
            <a:headEnd/>
            <a:tailEnd/>
          </a:ln>
        </p:spPr>
        <p:txBody>
          <a:bodyPr>
            <a:spAutoFit/>
          </a:bodyPr>
          <a:lstStyle/>
          <a:p>
            <a:pPr algn="ctr"/>
            <a:r>
              <a:rPr lang="ja-JP" altLang="en-US" sz="2400" dirty="0">
                <a:solidFill>
                  <a:srgbClr val="002060"/>
                </a:solidFill>
                <a:latin typeface="HGP創英角ｺﾞｼｯｸUB" pitchFamily="50" charset="-128"/>
                <a:ea typeface="HGP創英角ｺﾞｼｯｸUB" pitchFamily="50" charset="-128"/>
              </a:rPr>
              <a:t>人と人とのつながりが豊かになり、人間らしく生きることが出来る　</a:t>
            </a:r>
            <a:r>
              <a:rPr lang="ja-JP" altLang="en-US" sz="2400" dirty="0">
                <a:solidFill>
                  <a:srgbClr val="FF0000"/>
                </a:solidFill>
                <a:latin typeface="HGP創英角ｺﾞｼｯｸUB" pitchFamily="50" charset="-128"/>
                <a:ea typeface="HGP創英角ｺﾞｼｯｸUB" pitchFamily="50" charset="-128"/>
              </a:rPr>
              <a:t>「場」や「仕組み」</a:t>
            </a:r>
            <a:r>
              <a:rPr lang="ja-JP" altLang="en-US" sz="2400" dirty="0">
                <a:solidFill>
                  <a:srgbClr val="002060"/>
                </a:solidFill>
                <a:latin typeface="HGP創英角ｺﾞｼｯｸUB" pitchFamily="50" charset="-128"/>
                <a:ea typeface="HGP創英角ｺﾞｼｯｸUB" pitchFamily="50" charset="-128"/>
              </a:rPr>
              <a:t>が必要！　</a:t>
            </a:r>
            <a:r>
              <a:rPr lang="ja-JP" altLang="en-US" dirty="0">
                <a:solidFill>
                  <a:srgbClr val="002060"/>
                </a:solidFill>
                <a:latin typeface="HGP創英角ｺﾞｼｯｸUB" pitchFamily="50" charset="-128"/>
                <a:ea typeface="HGP創英角ｺﾞｼｯｸUB" pitchFamily="50" charset="-128"/>
              </a:rPr>
              <a:t>　　　　　　　　　　　　　　</a:t>
            </a:r>
            <a:endParaRPr lang="en-US" altLang="ja-JP" dirty="0">
              <a:solidFill>
                <a:srgbClr val="002060"/>
              </a:solidFill>
              <a:latin typeface="HGP創英角ｺﾞｼｯｸUB" pitchFamily="50" charset="-128"/>
              <a:ea typeface="HGP創英角ｺﾞｼｯｸUB" pitchFamily="50" charset="-128"/>
            </a:endParaRPr>
          </a:p>
          <a:p>
            <a:pPr algn="ctr"/>
            <a:r>
              <a:rPr lang="ja-JP" altLang="en-US" dirty="0">
                <a:solidFill>
                  <a:srgbClr val="002060"/>
                </a:solidFill>
                <a:latin typeface="HGP創英角ｺﾞｼｯｸUB" pitchFamily="50" charset="-128"/>
                <a:ea typeface="HGP創英角ｺﾞｼｯｸUB" pitchFamily="50" charset="-128"/>
              </a:rPr>
              <a:t>　　</a:t>
            </a:r>
            <a:endParaRPr lang="ja-JP" altLang="en-US" dirty="0"/>
          </a:p>
        </p:txBody>
      </p:sp>
      <p:sp>
        <p:nvSpPr>
          <p:cNvPr id="8" name="下矢印 7"/>
          <p:cNvSpPr/>
          <p:nvPr/>
        </p:nvSpPr>
        <p:spPr>
          <a:xfrm>
            <a:off x="3491880" y="2132856"/>
            <a:ext cx="360040" cy="431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ustDataLst>
      <p:tags r:id="rId1"/>
    </p:custDataLst>
  </p:cSld>
  <p:clrMapOvr>
    <a:masterClrMapping/>
  </p:clrMapOvr>
  <p:transition advTm="341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box(in)">
                                      <p:cBhvr>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4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図表 14"/>
          <p:cNvGraphicFramePr/>
          <p:nvPr/>
        </p:nvGraphicFramePr>
        <p:xfrm>
          <a:off x="0" y="188640"/>
          <a:ext cx="8424936"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下矢印 15"/>
          <p:cNvSpPr/>
          <p:nvPr/>
        </p:nvSpPr>
        <p:spPr>
          <a:xfrm>
            <a:off x="971600" y="3429000"/>
            <a:ext cx="43204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67544" y="4293096"/>
            <a:ext cx="7560840" cy="400110"/>
          </a:xfrm>
          <a:prstGeom prst="rect">
            <a:avLst/>
          </a:prstGeom>
          <a:noFill/>
        </p:spPr>
        <p:txBody>
          <a:bodyPr wrap="square" rtlCol="0">
            <a:spAutoFit/>
          </a:bodyPr>
          <a:lstStyle/>
          <a:p>
            <a:r>
              <a:rPr kumimoji="1" lang="ja-JP" altLang="en-US" sz="2000" b="1" dirty="0" smtClean="0"/>
              <a:t>行政、家族・近隣住民、私企業ではまかないきれない部分がある</a:t>
            </a:r>
            <a:endParaRPr kumimoji="1" lang="ja-JP" altLang="en-US" sz="2000" b="1" dirty="0"/>
          </a:p>
        </p:txBody>
      </p:sp>
      <p:sp>
        <p:nvSpPr>
          <p:cNvPr id="20" name="正方形/長方形 19"/>
          <p:cNvSpPr/>
          <p:nvPr/>
        </p:nvSpPr>
        <p:spPr>
          <a:xfrm>
            <a:off x="2267744" y="836712"/>
            <a:ext cx="6120680" cy="7920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HGPｺﾞｼｯｸE" pitchFamily="50" charset="-128"/>
                <a:ea typeface="HGPｺﾞｼｯｸE" pitchFamily="50" charset="-128"/>
              </a:rPr>
              <a:t>住民目線でない</a:t>
            </a:r>
            <a:endParaRPr lang="en-US" altLang="ja-JP" sz="1600" b="1" dirty="0" smtClean="0">
              <a:latin typeface="HGPｺﾞｼｯｸE" pitchFamily="50" charset="-128"/>
              <a:ea typeface="HGPｺﾞｼｯｸE" pitchFamily="50" charset="-128"/>
            </a:endParaRPr>
          </a:p>
          <a:p>
            <a:pPr algn="ctr"/>
            <a:r>
              <a:rPr lang="ja-JP" altLang="en-US" sz="1600" b="1" dirty="0" smtClean="0">
                <a:latin typeface="HGPｺﾞｼｯｸE" pitchFamily="50" charset="-128"/>
                <a:ea typeface="HGPｺﾞｼｯｸE" pitchFamily="50" charset="-128"/>
              </a:rPr>
              <a:t>住民のニーズにこたえられているかどうかがはっきりしない</a:t>
            </a:r>
            <a:endParaRPr kumimoji="1" lang="ja-JP" altLang="en-US" sz="1600" b="1" dirty="0">
              <a:latin typeface="HGPｺﾞｼｯｸE" pitchFamily="50" charset="-128"/>
              <a:ea typeface="HGPｺﾞｼｯｸE" pitchFamily="50" charset="-128"/>
            </a:endParaRPr>
          </a:p>
        </p:txBody>
      </p:sp>
      <p:sp>
        <p:nvSpPr>
          <p:cNvPr id="21" name="正方形/長方形 20"/>
          <p:cNvSpPr/>
          <p:nvPr/>
        </p:nvSpPr>
        <p:spPr>
          <a:xfrm>
            <a:off x="2267744" y="1700808"/>
            <a:ext cx="6120680" cy="7920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HGPｺﾞｼｯｸE" pitchFamily="50" charset="-128"/>
                <a:ea typeface="HGPｺﾞｼｯｸE" pitchFamily="50" charset="-128"/>
              </a:rPr>
              <a:t>現在、このつながりが薄れてきている</a:t>
            </a:r>
            <a:endParaRPr kumimoji="1" lang="ja-JP" altLang="en-US" b="1" dirty="0">
              <a:latin typeface="HGPｺﾞｼｯｸE" pitchFamily="50" charset="-128"/>
              <a:ea typeface="HGPｺﾞｼｯｸE" pitchFamily="50" charset="-128"/>
            </a:endParaRPr>
          </a:p>
        </p:txBody>
      </p:sp>
      <p:sp>
        <p:nvSpPr>
          <p:cNvPr id="22" name="正方形/長方形 21"/>
          <p:cNvSpPr/>
          <p:nvPr/>
        </p:nvSpPr>
        <p:spPr>
          <a:xfrm>
            <a:off x="2267744" y="2564904"/>
            <a:ext cx="6120680" cy="72008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HGPｺﾞｼｯｸE" pitchFamily="50" charset="-128"/>
                <a:ea typeface="HGPｺﾞｼｯｸE" pitchFamily="50" charset="-128"/>
              </a:rPr>
              <a:t>利用者に金銭面での負担を強いる</a:t>
            </a:r>
            <a:endParaRPr lang="en-US" altLang="ja-JP" b="1" dirty="0" smtClean="0">
              <a:latin typeface="HGPｺﾞｼｯｸE" pitchFamily="50" charset="-128"/>
              <a:ea typeface="HGPｺﾞｼｯｸE" pitchFamily="50" charset="-128"/>
            </a:endParaRPr>
          </a:p>
          <a:p>
            <a:pPr algn="ctr"/>
            <a:r>
              <a:rPr lang="ja-JP" altLang="en-US" b="1" dirty="0" smtClean="0">
                <a:latin typeface="HGPｺﾞｼｯｸE" pitchFamily="50" charset="-128"/>
                <a:ea typeface="HGPｺﾞｼｯｸE" pitchFamily="50" charset="-128"/>
              </a:rPr>
              <a:t>どうしても営利目的の運営になってしまう</a:t>
            </a:r>
            <a:endParaRPr kumimoji="1" lang="ja-JP" altLang="en-US" b="1" dirty="0">
              <a:latin typeface="HGPｺﾞｼｯｸE" pitchFamily="50" charset="-128"/>
              <a:ea typeface="HGPｺﾞｼｯｸE" pitchFamily="50" charset="-128"/>
            </a:endParaRPr>
          </a:p>
        </p:txBody>
      </p:sp>
      <p:sp>
        <p:nvSpPr>
          <p:cNvPr id="23" name="テキスト ボックス 22"/>
          <p:cNvSpPr txBox="1"/>
          <p:nvPr/>
        </p:nvSpPr>
        <p:spPr>
          <a:xfrm>
            <a:off x="1835696" y="5013176"/>
            <a:ext cx="4680520" cy="400110"/>
          </a:xfrm>
          <a:prstGeom prst="rect">
            <a:avLst/>
          </a:prstGeom>
          <a:noFill/>
        </p:spPr>
        <p:txBody>
          <a:bodyPr wrap="square" rtlCol="0">
            <a:spAutoFit/>
          </a:bodyPr>
          <a:lstStyle/>
          <a:p>
            <a:r>
              <a:rPr lang="ja-JP" altLang="en-US" sz="2000" b="1" dirty="0" smtClean="0"/>
              <a:t>それぞれの不足を補う新しい組織の必要</a:t>
            </a:r>
            <a:endParaRPr kumimoji="1" lang="ja-JP" altLang="en-US" sz="2000" b="1" dirty="0"/>
          </a:p>
        </p:txBody>
      </p:sp>
      <p:sp>
        <p:nvSpPr>
          <p:cNvPr id="24" name="下矢印 23"/>
          <p:cNvSpPr/>
          <p:nvPr/>
        </p:nvSpPr>
        <p:spPr>
          <a:xfrm>
            <a:off x="971600" y="4797152"/>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23528" y="5877272"/>
            <a:ext cx="2376264" cy="707886"/>
          </a:xfrm>
          <a:prstGeom prst="rect">
            <a:avLst/>
          </a:prstGeom>
          <a:noFill/>
        </p:spPr>
        <p:txBody>
          <a:bodyPr wrap="square" rtlCol="0">
            <a:spAutoFit/>
          </a:bodyPr>
          <a:lstStyle/>
          <a:p>
            <a:r>
              <a:rPr kumimoji="1" lang="ja-JP" altLang="en-US" sz="4000" dirty="0" smtClean="0">
                <a:solidFill>
                  <a:srgbClr val="00B050"/>
                </a:solidFill>
                <a:latin typeface="HGPｺﾞｼｯｸE" pitchFamily="50" charset="-128"/>
                <a:ea typeface="HGPｺﾞｼｯｸE" pitchFamily="50" charset="-128"/>
              </a:rPr>
              <a:t>市民組織</a:t>
            </a:r>
            <a:endParaRPr kumimoji="1" lang="ja-JP" altLang="en-US" sz="4000" dirty="0">
              <a:solidFill>
                <a:srgbClr val="00B050"/>
              </a:solidFill>
              <a:latin typeface="HGPｺﾞｼｯｸE" pitchFamily="50" charset="-128"/>
              <a:ea typeface="HGPｺﾞｼｯｸE" pitchFamily="50" charset="-128"/>
            </a:endParaRPr>
          </a:p>
        </p:txBody>
      </p:sp>
    </p:spTree>
    <p:custDataLst>
      <p:tags r:id="rId1"/>
    </p:custDataLst>
  </p:cSld>
  <p:clrMapOvr>
    <a:masterClrMapping/>
  </p:clrMapOvr>
  <p:transition advTm="446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heckerboard(across)">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animBg="1"/>
      <p:bldP spid="17" grpId="0"/>
      <p:bldP spid="20" grpId="0" animBg="1"/>
      <p:bldP spid="21" grpId="0" animBg="1"/>
      <p:bldP spid="22" grpId="0" animBg="1"/>
      <p:bldP spid="23" grpId="0"/>
      <p:bldP spid="24"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4294967295"/>
          </p:nvPr>
        </p:nvSpPr>
        <p:spPr>
          <a:xfrm>
            <a:off x="755576" y="0"/>
            <a:ext cx="7467600" cy="6858000"/>
          </a:xfrm>
        </p:spPr>
        <p:txBody>
          <a:bodyPr/>
          <a:lstStyle/>
          <a:p>
            <a:pPr algn="ctr">
              <a:buFont typeface="Wingdings" pitchFamily="2" charset="2"/>
              <a:buNone/>
              <a:defRPr/>
            </a:pPr>
            <a:endParaRPr lang="en-US" altLang="ja-JP" dirty="0" smtClean="0">
              <a:solidFill>
                <a:srgbClr val="002060"/>
              </a:solidFill>
              <a:latin typeface="HGP創英角ｺﾞｼｯｸUB" pitchFamily="50" charset="-128"/>
              <a:ea typeface="HGP創英角ｺﾞｼｯｸUB" pitchFamily="50" charset="-128"/>
            </a:endParaRPr>
          </a:p>
          <a:p>
            <a:pPr algn="ctr">
              <a:buFont typeface="Wingdings" pitchFamily="2" charset="2"/>
              <a:buNone/>
              <a:defRPr/>
            </a:pPr>
            <a:r>
              <a:rPr lang="ja-JP" altLang="en-US" dirty="0" smtClean="0">
                <a:solidFill>
                  <a:srgbClr val="002060"/>
                </a:solidFill>
                <a:latin typeface="HGP創英角ｺﾞｼｯｸUB" pitchFamily="50" charset="-128"/>
                <a:ea typeface="HGP創英角ｺﾞｼｯｸUB" pitchFamily="50" charset="-128"/>
              </a:rPr>
              <a:t>市民組織の中で、　</a:t>
            </a:r>
            <a:endParaRPr lang="en-US" altLang="ja-JP" dirty="0" smtClean="0">
              <a:solidFill>
                <a:srgbClr val="002060"/>
              </a:solidFill>
              <a:latin typeface="HGP創英角ｺﾞｼｯｸUB" pitchFamily="50" charset="-128"/>
              <a:ea typeface="HGP創英角ｺﾞｼｯｸUB" pitchFamily="50" charset="-128"/>
            </a:endParaRPr>
          </a:p>
          <a:p>
            <a:pPr algn="ctr">
              <a:buFont typeface="Wingdings" pitchFamily="2" charset="2"/>
              <a:buNone/>
              <a:defRPr/>
            </a:pPr>
            <a:r>
              <a:rPr lang="ja-JP" altLang="en-US" dirty="0" smtClean="0">
                <a:solidFill>
                  <a:srgbClr val="FF0000"/>
                </a:solidFill>
                <a:latin typeface="HGP創英角ｺﾞｼｯｸUB" pitchFamily="50" charset="-128"/>
                <a:ea typeface="HGP創英角ｺﾞｼｯｸUB" pitchFamily="50" charset="-128"/>
              </a:rPr>
              <a:t>「場」や「仕組み」</a:t>
            </a:r>
            <a:r>
              <a:rPr lang="ja-JP" altLang="en-US" dirty="0" smtClean="0">
                <a:solidFill>
                  <a:srgbClr val="002060"/>
                </a:solidFill>
                <a:latin typeface="HGP創英角ｺﾞｼｯｸUB" pitchFamily="50" charset="-128"/>
                <a:ea typeface="HGP創英角ｺﾞｼｯｸUB" pitchFamily="50" charset="-128"/>
              </a:rPr>
              <a:t>をつくるものは何か？ 　</a:t>
            </a:r>
            <a:endParaRPr lang="en-US" altLang="ja-JP" dirty="0" smtClean="0">
              <a:latin typeface="HGP創英角ｺﾞｼｯｸUB" pitchFamily="50" charset="-128"/>
              <a:ea typeface="HGP創英角ｺﾞｼｯｸUB" pitchFamily="50" charset="-128"/>
            </a:endParaRPr>
          </a:p>
          <a:p>
            <a:pPr>
              <a:buFont typeface="Wingdings" pitchFamily="2" charset="2"/>
              <a:buNone/>
              <a:defRPr/>
            </a:pPr>
            <a:r>
              <a:rPr lang="ja-JP" altLang="en-US" sz="4000" dirty="0" smtClean="0">
                <a:latin typeface="HGP創英角ｺﾞｼｯｸUB" pitchFamily="50" charset="-128"/>
                <a:ea typeface="HGP創英角ｺﾞｼｯｸUB" pitchFamily="50" charset="-128"/>
              </a:rPr>
              <a:t>　　　　　　　</a:t>
            </a:r>
            <a:endParaRPr lang="en-US" altLang="ja-JP" sz="4000" dirty="0" smtClean="0">
              <a:latin typeface="HGP創英角ｺﾞｼｯｸUB" pitchFamily="50" charset="-128"/>
              <a:ea typeface="HGP創英角ｺﾞｼｯｸUB" pitchFamily="50" charset="-128"/>
            </a:endParaRPr>
          </a:p>
          <a:p>
            <a:pPr algn="ctr">
              <a:buFont typeface="Wingdings" pitchFamily="2" charset="2"/>
              <a:buNone/>
              <a:defRPr/>
            </a:pPr>
            <a:endParaRPr lang="en-US" altLang="ja-JP" sz="3200" b="1" dirty="0" smtClean="0">
              <a:solidFill>
                <a:schemeClr val="accent3">
                  <a:lumMod val="60000"/>
                  <a:lumOff val="40000"/>
                </a:schemeClr>
              </a:solidFill>
              <a:latin typeface="Arial Unicode MS" pitchFamily="50" charset="-128"/>
              <a:ea typeface="Arial Unicode MS" pitchFamily="50" charset="-128"/>
              <a:cs typeface="Arial Unicode MS" pitchFamily="50" charset="-128"/>
            </a:endParaRPr>
          </a:p>
          <a:p>
            <a:pPr>
              <a:buFont typeface="Wingdings" pitchFamily="2" charset="2"/>
              <a:buNone/>
              <a:defRPr/>
            </a:pPr>
            <a:endParaRPr lang="en-US" altLang="ja-JP" sz="4000" b="1" dirty="0" smtClean="0">
              <a:solidFill>
                <a:schemeClr val="accent3">
                  <a:lumMod val="60000"/>
                  <a:lumOff val="40000"/>
                </a:schemeClr>
              </a:solidFill>
              <a:latin typeface="Arial Unicode MS" pitchFamily="50" charset="-128"/>
              <a:ea typeface="Arial Unicode MS" pitchFamily="50" charset="-128"/>
              <a:cs typeface="Arial Unicode MS" pitchFamily="50" charset="-128"/>
            </a:endParaRPr>
          </a:p>
          <a:p>
            <a:pPr>
              <a:buFont typeface="Wingdings" pitchFamily="2" charset="2"/>
              <a:buNone/>
              <a:defRPr/>
            </a:pPr>
            <a:endParaRPr lang="en-US" altLang="ja-JP" sz="4000" dirty="0" smtClean="0">
              <a:latin typeface="HGP創英角ｺﾞｼｯｸUB" pitchFamily="50" charset="-128"/>
              <a:ea typeface="HGP創英角ｺﾞｼｯｸUB" pitchFamily="50" charset="-128"/>
            </a:endParaRPr>
          </a:p>
          <a:p>
            <a:pPr>
              <a:buFont typeface="Wingdings" pitchFamily="2" charset="2"/>
              <a:buNone/>
              <a:defRPr/>
            </a:pPr>
            <a:endParaRPr lang="en-US" altLang="ja-JP" sz="4000" dirty="0" smtClean="0">
              <a:latin typeface="HGP創英角ｺﾞｼｯｸUB" pitchFamily="50" charset="-128"/>
              <a:ea typeface="HGP創英角ｺﾞｼｯｸUB" pitchFamily="50" charset="-128"/>
            </a:endParaRPr>
          </a:p>
          <a:p>
            <a:pPr algn="ctr">
              <a:buFont typeface="Wingdings" pitchFamily="2" charset="2"/>
              <a:buNone/>
              <a:defRPr/>
            </a:pPr>
            <a:r>
              <a:rPr lang="ja-JP" altLang="en-US" sz="1800" dirty="0" smtClean="0">
                <a:latin typeface="HGP創英角ｺﾞｼｯｸUB" pitchFamily="50" charset="-128"/>
                <a:ea typeface="HGP創英角ｺﾞｼｯｸUB" pitchFamily="50" charset="-128"/>
              </a:rPr>
              <a:t>　</a:t>
            </a:r>
            <a:endParaRPr lang="en-US" altLang="ja-JP" sz="1800" dirty="0" smtClean="0">
              <a:latin typeface="HGP創英角ｺﾞｼｯｸUB" pitchFamily="50" charset="-128"/>
              <a:ea typeface="HGP創英角ｺﾞｼｯｸUB" pitchFamily="50" charset="-128"/>
            </a:endParaRPr>
          </a:p>
          <a:p>
            <a:pPr algn="ctr">
              <a:buFont typeface="Wingdings" pitchFamily="2" charset="2"/>
              <a:buNone/>
              <a:defRPr/>
            </a:pPr>
            <a:endParaRPr lang="en-US" altLang="ja-JP" sz="1800" dirty="0" smtClean="0">
              <a:latin typeface="HGP創英角ｺﾞｼｯｸUB" pitchFamily="50" charset="-128"/>
              <a:ea typeface="HGP創英角ｺﾞｼｯｸUB" pitchFamily="50" charset="-128"/>
            </a:endParaRPr>
          </a:p>
          <a:p>
            <a:pPr algn="ctr">
              <a:buFont typeface="Wingdings" pitchFamily="2" charset="2"/>
              <a:buNone/>
              <a:defRPr/>
            </a:pPr>
            <a:endParaRPr lang="en-US" altLang="ja-JP" sz="1800" dirty="0" smtClean="0">
              <a:latin typeface="HGP創英角ｺﾞｼｯｸUB" pitchFamily="50" charset="-128"/>
              <a:ea typeface="HGP創英角ｺﾞｼｯｸUB" pitchFamily="50" charset="-128"/>
            </a:endParaRPr>
          </a:p>
          <a:p>
            <a:pPr>
              <a:buFont typeface="Wingdings" pitchFamily="2" charset="2"/>
              <a:buNone/>
              <a:defRPr/>
            </a:pPr>
            <a:endParaRPr lang="ja-JP" altLang="en-US" sz="4000" dirty="0" smtClean="0"/>
          </a:p>
          <a:p>
            <a:pPr>
              <a:buFont typeface="Wingdings" pitchFamily="2" charset="2"/>
              <a:buNone/>
              <a:defRPr/>
            </a:pPr>
            <a:endParaRPr lang="ja-JP" altLang="en-US" sz="4000" dirty="0">
              <a:latin typeface="HGP創英角ｺﾞｼｯｸUB" pitchFamily="50" charset="-128"/>
              <a:ea typeface="HGP創英角ｺﾞｼｯｸUB" pitchFamily="50" charset="-128"/>
            </a:endParaRPr>
          </a:p>
        </p:txBody>
      </p:sp>
      <p:sp>
        <p:nvSpPr>
          <p:cNvPr id="4" name="下矢印 3"/>
          <p:cNvSpPr/>
          <p:nvPr/>
        </p:nvSpPr>
        <p:spPr>
          <a:xfrm>
            <a:off x="4355976" y="1340768"/>
            <a:ext cx="360809" cy="576064"/>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 name="図 5" descr="くらしの支援NETWORK2.bmp"/>
          <p:cNvPicPr>
            <a:picLocks noChangeAspect="1"/>
          </p:cNvPicPr>
          <p:nvPr/>
        </p:nvPicPr>
        <p:blipFill>
          <a:blip r:embed="rId4"/>
          <a:srcRect/>
          <a:stretch>
            <a:fillRect/>
          </a:stretch>
        </p:blipFill>
        <p:spPr bwMode="auto">
          <a:xfrm>
            <a:off x="2339975" y="2852738"/>
            <a:ext cx="4733925" cy="3240087"/>
          </a:xfrm>
          <a:prstGeom prst="rect">
            <a:avLst/>
          </a:prstGeom>
          <a:noFill/>
          <a:ln w="9525">
            <a:noFill/>
            <a:miter lim="800000"/>
            <a:headEnd/>
            <a:tailEnd/>
          </a:ln>
        </p:spPr>
      </p:pic>
      <p:pic>
        <p:nvPicPr>
          <p:cNvPr id="7" name="図 6" descr="くらしの支援NETWORK.bmp"/>
          <p:cNvPicPr>
            <a:picLocks noChangeAspect="1"/>
          </p:cNvPicPr>
          <p:nvPr/>
        </p:nvPicPr>
        <p:blipFill>
          <a:blip r:embed="rId5"/>
          <a:srcRect/>
          <a:stretch>
            <a:fillRect/>
          </a:stretch>
        </p:blipFill>
        <p:spPr bwMode="auto">
          <a:xfrm>
            <a:off x="2484438" y="2852738"/>
            <a:ext cx="4248150" cy="2913062"/>
          </a:xfrm>
          <a:prstGeom prst="rect">
            <a:avLst/>
          </a:prstGeom>
          <a:noFill/>
          <a:ln w="9525">
            <a:noFill/>
            <a:miter lim="800000"/>
            <a:headEnd/>
            <a:tailEnd/>
          </a:ln>
        </p:spPr>
      </p:pic>
      <p:pic>
        <p:nvPicPr>
          <p:cNvPr id="8" name="図 7" descr="こども.bmp"/>
          <p:cNvPicPr>
            <a:picLocks noChangeAspect="1"/>
          </p:cNvPicPr>
          <p:nvPr/>
        </p:nvPicPr>
        <p:blipFill>
          <a:blip r:embed="rId6"/>
          <a:srcRect/>
          <a:stretch>
            <a:fillRect/>
          </a:stretch>
        </p:blipFill>
        <p:spPr bwMode="auto">
          <a:xfrm>
            <a:off x="1692275" y="2852738"/>
            <a:ext cx="5970588" cy="3168650"/>
          </a:xfrm>
          <a:prstGeom prst="rect">
            <a:avLst/>
          </a:prstGeom>
          <a:noFill/>
          <a:ln w="9525">
            <a:noFill/>
            <a:miter lim="800000"/>
            <a:headEnd/>
            <a:tailEnd/>
          </a:ln>
        </p:spPr>
      </p:pic>
      <p:pic>
        <p:nvPicPr>
          <p:cNvPr id="9" name="図 8" descr="さわやかサロン.bmp"/>
          <p:cNvPicPr>
            <a:picLocks noChangeAspect="1"/>
          </p:cNvPicPr>
          <p:nvPr/>
        </p:nvPicPr>
        <p:blipFill>
          <a:blip r:embed="rId7"/>
          <a:srcRect/>
          <a:stretch>
            <a:fillRect/>
          </a:stretch>
        </p:blipFill>
        <p:spPr bwMode="auto">
          <a:xfrm>
            <a:off x="2555875" y="2852738"/>
            <a:ext cx="4319588" cy="3240087"/>
          </a:xfrm>
          <a:prstGeom prst="rect">
            <a:avLst/>
          </a:prstGeom>
          <a:noFill/>
          <a:ln w="9525">
            <a:noFill/>
            <a:miter lim="800000"/>
            <a:headEnd/>
            <a:tailEnd/>
          </a:ln>
        </p:spPr>
      </p:pic>
      <p:pic>
        <p:nvPicPr>
          <p:cNvPr id="10" name="図 9" descr="さわやかサロン２.bmp"/>
          <p:cNvPicPr>
            <a:picLocks noChangeAspect="1"/>
          </p:cNvPicPr>
          <p:nvPr/>
        </p:nvPicPr>
        <p:blipFill>
          <a:blip r:embed="rId8"/>
          <a:srcRect/>
          <a:stretch>
            <a:fillRect/>
          </a:stretch>
        </p:blipFill>
        <p:spPr bwMode="auto">
          <a:xfrm>
            <a:off x="2484438" y="2852738"/>
            <a:ext cx="4248150" cy="3190875"/>
          </a:xfrm>
          <a:prstGeom prst="rect">
            <a:avLst/>
          </a:prstGeom>
          <a:noFill/>
          <a:ln w="9525">
            <a:noFill/>
            <a:miter lim="800000"/>
            <a:headEnd/>
            <a:tailEnd/>
          </a:ln>
        </p:spPr>
      </p:pic>
      <p:pic>
        <p:nvPicPr>
          <p:cNvPr id="12" name="図 11" descr="のびのびモーニング.bmp"/>
          <p:cNvPicPr>
            <a:picLocks noChangeAspect="1"/>
          </p:cNvPicPr>
          <p:nvPr/>
        </p:nvPicPr>
        <p:blipFill>
          <a:blip r:embed="rId9"/>
          <a:srcRect/>
          <a:stretch>
            <a:fillRect/>
          </a:stretch>
        </p:blipFill>
        <p:spPr bwMode="auto">
          <a:xfrm>
            <a:off x="2339975" y="2852738"/>
            <a:ext cx="4679950" cy="2613025"/>
          </a:xfrm>
          <a:prstGeom prst="rect">
            <a:avLst/>
          </a:prstGeom>
          <a:noFill/>
          <a:ln w="9525">
            <a:noFill/>
            <a:miter lim="800000"/>
            <a:headEnd/>
            <a:tailEnd/>
          </a:ln>
        </p:spPr>
      </p:pic>
      <p:pic>
        <p:nvPicPr>
          <p:cNvPr id="13" name="図 12" descr="ホットクラブ.bmp"/>
          <p:cNvPicPr>
            <a:picLocks noChangeAspect="1"/>
          </p:cNvPicPr>
          <p:nvPr/>
        </p:nvPicPr>
        <p:blipFill>
          <a:blip r:embed="rId10"/>
          <a:srcRect/>
          <a:stretch>
            <a:fillRect/>
          </a:stretch>
        </p:blipFill>
        <p:spPr bwMode="auto">
          <a:xfrm>
            <a:off x="2843213" y="2852738"/>
            <a:ext cx="4249737" cy="3186112"/>
          </a:xfrm>
          <a:prstGeom prst="rect">
            <a:avLst/>
          </a:prstGeom>
          <a:noFill/>
          <a:ln w="9525">
            <a:noFill/>
            <a:miter lim="800000"/>
            <a:headEnd/>
            <a:tailEnd/>
          </a:ln>
        </p:spPr>
      </p:pic>
      <p:sp>
        <p:nvSpPr>
          <p:cNvPr id="11" name="テキスト ボックス 10"/>
          <p:cNvSpPr txBox="1"/>
          <p:nvPr/>
        </p:nvSpPr>
        <p:spPr>
          <a:xfrm>
            <a:off x="2483768" y="1988840"/>
            <a:ext cx="4104456" cy="707886"/>
          </a:xfrm>
          <a:prstGeom prst="rect">
            <a:avLst/>
          </a:prstGeom>
          <a:noFill/>
        </p:spPr>
        <p:txBody>
          <a:bodyPr wrap="square" rtlCol="0">
            <a:spAutoFit/>
          </a:bodyPr>
          <a:lstStyle/>
          <a:p>
            <a:pPr algn="ctr">
              <a:buNone/>
              <a:defRPr/>
            </a:pPr>
            <a:r>
              <a:rPr lang="ja-JP" altLang="en-US" sz="4000" b="1" dirty="0" smtClean="0">
                <a:solidFill>
                  <a:schemeClr val="accent3">
                    <a:lumMod val="60000"/>
                    <a:lumOff val="40000"/>
                  </a:schemeClr>
                </a:solidFill>
                <a:latin typeface="Arial Unicode MS" pitchFamily="50" charset="-128"/>
                <a:ea typeface="Arial Unicode MS" pitchFamily="50" charset="-128"/>
                <a:cs typeface="Arial Unicode MS" pitchFamily="50" charset="-128"/>
              </a:rPr>
              <a:t>まちの縁側</a:t>
            </a:r>
            <a:endParaRPr lang="en-US" altLang="ja-JP" sz="4000" b="1" dirty="0" smtClean="0">
              <a:solidFill>
                <a:schemeClr val="accent3">
                  <a:lumMod val="60000"/>
                  <a:lumOff val="40000"/>
                </a:schemeClr>
              </a:solidFill>
              <a:latin typeface="Arial Unicode MS" pitchFamily="50" charset="-128"/>
              <a:ea typeface="Arial Unicode MS" pitchFamily="50" charset="-128"/>
              <a:cs typeface="Arial Unicode MS" pitchFamily="50" charset="-128"/>
            </a:endParaRPr>
          </a:p>
        </p:txBody>
      </p:sp>
      <p:sp>
        <p:nvSpPr>
          <p:cNvPr id="14" name="テキスト ボックス 13"/>
          <p:cNvSpPr txBox="1"/>
          <p:nvPr/>
        </p:nvSpPr>
        <p:spPr>
          <a:xfrm>
            <a:off x="683568" y="4005064"/>
            <a:ext cx="7848872" cy="830997"/>
          </a:xfrm>
          <a:prstGeom prst="rect">
            <a:avLst/>
          </a:prstGeom>
          <a:solidFill>
            <a:schemeClr val="bg1">
              <a:alpha val="88000"/>
            </a:schemeClr>
          </a:solidFill>
        </p:spPr>
        <p:txBody>
          <a:bodyPr wrap="square" rtlCol="0">
            <a:spAutoFit/>
          </a:bodyPr>
          <a:lstStyle/>
          <a:p>
            <a:r>
              <a:rPr lang="en-US" altLang="ja-JP" sz="2400" dirty="0" smtClean="0">
                <a:solidFill>
                  <a:srgbClr val="002060"/>
                </a:solidFill>
              </a:rPr>
              <a:t>【</a:t>
            </a:r>
            <a:r>
              <a:rPr lang="ja-JP" altLang="en-US" sz="2400" dirty="0" smtClean="0">
                <a:solidFill>
                  <a:srgbClr val="002060"/>
                </a:solidFill>
              </a:rPr>
              <a:t>仮説</a:t>
            </a:r>
            <a:r>
              <a:rPr lang="en-US" altLang="ja-JP" sz="2400" dirty="0" smtClean="0">
                <a:solidFill>
                  <a:srgbClr val="002060"/>
                </a:solidFill>
              </a:rPr>
              <a:t>】</a:t>
            </a:r>
          </a:p>
          <a:p>
            <a:r>
              <a:rPr lang="ja-JP" altLang="en-US" sz="2400" dirty="0" smtClean="0">
                <a:solidFill>
                  <a:srgbClr val="002060"/>
                </a:solidFill>
              </a:rPr>
              <a:t>まちの縁側は無縁社会を解消する重要な仕組みになりうる</a:t>
            </a:r>
            <a:endParaRPr kumimoji="1" lang="ja-JP" altLang="en-US" sz="2400" dirty="0">
              <a:solidFill>
                <a:srgbClr val="002060"/>
              </a:solidFill>
            </a:endParaRPr>
          </a:p>
        </p:txBody>
      </p:sp>
    </p:spTree>
    <p:custDataLst>
      <p:tags r:id="rId1"/>
    </p:custDataLst>
  </p:cSld>
  <p:clrMapOvr>
    <a:masterClrMapping/>
  </p:clrMapOvr>
  <p:transition advTm="371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3000"/>
                                        <p:tgtEl>
                                          <p:spTgt spid="12"/>
                                        </p:tgtEl>
                                      </p:cBhvr>
                                    </p:animEffect>
                                    <p:set>
                                      <p:cBhvr>
                                        <p:cTn id="22" dur="1" fill="hold">
                                          <p:stCondLst>
                                            <p:cond delay="2999"/>
                                          </p:stCondLst>
                                        </p:cTn>
                                        <p:tgtEl>
                                          <p:spTgt spid="1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childTnLst>
                                </p:cTn>
                              </p:par>
                            </p:childTnLst>
                          </p:cTn>
                        </p:par>
                        <p:par>
                          <p:cTn id="26" fill="hold">
                            <p:stCondLst>
                              <p:cond delay="3000"/>
                            </p:stCondLst>
                            <p:childTnLst>
                              <p:par>
                                <p:cTn id="27" presetID="10" presetClass="exit" presetSubtype="0" fill="hold" nodeType="afterEffect">
                                  <p:stCondLst>
                                    <p:cond delay="0"/>
                                  </p:stCondLst>
                                  <p:childTnLst>
                                    <p:animEffect transition="out" filter="fade">
                                      <p:cBhvr>
                                        <p:cTn id="28" dur="3000"/>
                                        <p:tgtEl>
                                          <p:spTgt spid="7"/>
                                        </p:tgtEl>
                                      </p:cBhvr>
                                    </p:animEffect>
                                    <p:set>
                                      <p:cBhvr>
                                        <p:cTn id="29" dur="1" fill="hold">
                                          <p:stCondLst>
                                            <p:cond delay="2999"/>
                                          </p:stCondLst>
                                        </p:cTn>
                                        <p:tgtEl>
                                          <p:spTgt spid="7"/>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0"/>
                                        <p:tgtEl>
                                          <p:spTgt spid="13"/>
                                        </p:tgtEl>
                                      </p:cBhvr>
                                    </p:animEffect>
                                  </p:childTnLst>
                                </p:cTn>
                              </p:par>
                            </p:childTnLst>
                          </p:cTn>
                        </p:par>
                        <p:par>
                          <p:cTn id="33" fill="hold">
                            <p:stCondLst>
                              <p:cond delay="6000"/>
                            </p:stCondLst>
                            <p:childTnLst>
                              <p:par>
                                <p:cTn id="34" presetID="10" presetClass="exit" presetSubtype="0" fill="hold" nodeType="afterEffect">
                                  <p:stCondLst>
                                    <p:cond delay="0"/>
                                  </p:stCondLst>
                                  <p:childTnLst>
                                    <p:animEffect transition="out" filter="fade">
                                      <p:cBhvr>
                                        <p:cTn id="35" dur="3000"/>
                                        <p:tgtEl>
                                          <p:spTgt spid="13"/>
                                        </p:tgtEl>
                                      </p:cBhvr>
                                    </p:animEffect>
                                    <p:set>
                                      <p:cBhvr>
                                        <p:cTn id="36" dur="1" fill="hold">
                                          <p:stCondLst>
                                            <p:cond delay="2999"/>
                                          </p:stCondLst>
                                        </p:cTn>
                                        <p:tgtEl>
                                          <p:spTgt spid="13"/>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3000"/>
                                        <p:tgtEl>
                                          <p:spTgt spid="6"/>
                                        </p:tgtEl>
                                      </p:cBhvr>
                                    </p:animEffect>
                                  </p:childTnLst>
                                </p:cTn>
                              </p:par>
                            </p:childTnLst>
                          </p:cTn>
                        </p:par>
                        <p:par>
                          <p:cTn id="40" fill="hold">
                            <p:stCondLst>
                              <p:cond delay="9000"/>
                            </p:stCondLst>
                            <p:childTnLst>
                              <p:par>
                                <p:cTn id="41" presetID="10" presetClass="exit" presetSubtype="0" fill="hold" nodeType="afterEffect">
                                  <p:stCondLst>
                                    <p:cond delay="0"/>
                                  </p:stCondLst>
                                  <p:childTnLst>
                                    <p:animEffect transition="out" filter="fade">
                                      <p:cBhvr>
                                        <p:cTn id="42" dur="3000"/>
                                        <p:tgtEl>
                                          <p:spTgt spid="6"/>
                                        </p:tgtEl>
                                      </p:cBhvr>
                                    </p:animEffect>
                                    <p:set>
                                      <p:cBhvr>
                                        <p:cTn id="43" dur="1" fill="hold">
                                          <p:stCondLst>
                                            <p:cond delay="2999"/>
                                          </p:stCondLst>
                                        </p:cTn>
                                        <p:tgtEl>
                                          <p:spTgt spid="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3000"/>
                                        <p:tgtEl>
                                          <p:spTgt spid="9"/>
                                        </p:tgtEl>
                                      </p:cBhvr>
                                    </p:animEffect>
                                  </p:childTnLst>
                                </p:cTn>
                              </p:par>
                            </p:childTnLst>
                          </p:cTn>
                        </p:par>
                        <p:par>
                          <p:cTn id="47" fill="hold">
                            <p:stCondLst>
                              <p:cond delay="12000"/>
                            </p:stCondLst>
                            <p:childTnLst>
                              <p:par>
                                <p:cTn id="48" presetID="10" presetClass="exit" presetSubtype="0" fill="hold" nodeType="afterEffect">
                                  <p:stCondLst>
                                    <p:cond delay="0"/>
                                  </p:stCondLst>
                                  <p:childTnLst>
                                    <p:animEffect transition="out" filter="fade">
                                      <p:cBhvr>
                                        <p:cTn id="49" dur="3000"/>
                                        <p:tgtEl>
                                          <p:spTgt spid="9"/>
                                        </p:tgtEl>
                                      </p:cBhvr>
                                    </p:animEffect>
                                    <p:set>
                                      <p:cBhvr>
                                        <p:cTn id="50" dur="1" fill="hold">
                                          <p:stCondLst>
                                            <p:cond delay="2999"/>
                                          </p:stCondLst>
                                        </p:cTn>
                                        <p:tgtEl>
                                          <p:spTgt spid="9"/>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3000"/>
                                        <p:tgtEl>
                                          <p:spTgt spid="10"/>
                                        </p:tgtEl>
                                      </p:cBhvr>
                                    </p:animEffect>
                                  </p:childTnLst>
                                </p:cTn>
                              </p:par>
                            </p:childTnLst>
                          </p:cTn>
                        </p:par>
                        <p:par>
                          <p:cTn id="54" fill="hold">
                            <p:stCondLst>
                              <p:cond delay="15000"/>
                            </p:stCondLst>
                            <p:childTnLst>
                              <p:par>
                                <p:cTn id="55" presetID="10" presetClass="exit" presetSubtype="0" fill="hold" nodeType="afterEffect">
                                  <p:stCondLst>
                                    <p:cond delay="0"/>
                                  </p:stCondLst>
                                  <p:childTnLst>
                                    <p:animEffect transition="out" filter="fade">
                                      <p:cBhvr>
                                        <p:cTn id="56" dur="3000"/>
                                        <p:tgtEl>
                                          <p:spTgt spid="10"/>
                                        </p:tgtEl>
                                      </p:cBhvr>
                                    </p:animEffect>
                                    <p:set>
                                      <p:cBhvr>
                                        <p:cTn id="57" dur="1" fill="hold">
                                          <p:stCondLst>
                                            <p:cond delay="2999"/>
                                          </p:stCondLst>
                                        </p:cTn>
                                        <p:tgtEl>
                                          <p:spTgt spid="10"/>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3000"/>
                                        <p:tgtEl>
                                          <p:spTgt spid="8"/>
                                        </p:tgtEl>
                                      </p:cBhvr>
                                    </p:animEffect>
                                  </p:childTnLst>
                                </p:cTn>
                              </p:par>
                            </p:childTnLst>
                          </p:cTn>
                        </p:par>
                        <p:par>
                          <p:cTn id="61" fill="hold">
                            <p:stCondLst>
                              <p:cond delay="18000"/>
                            </p:stCondLst>
                            <p:childTnLst>
                              <p:par>
                                <p:cTn id="62" presetID="55"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strVal val="#ppt_w*0.70"/>
                                          </p:val>
                                        </p:tav>
                                        <p:tav tm="100000">
                                          <p:val>
                                            <p:strVal val="#ppt_w"/>
                                          </p:val>
                                        </p:tav>
                                      </p:tavLst>
                                    </p:anim>
                                    <p:anim calcmode="lin" valueType="num">
                                      <p:cBhvr>
                                        <p:cTn id="65" dur="1000" fill="hold"/>
                                        <p:tgtEl>
                                          <p:spTgt spid="14"/>
                                        </p:tgtEl>
                                        <p:attrNameLst>
                                          <p:attrName>ppt_h</p:attrName>
                                        </p:attrNameLst>
                                      </p:cBhvr>
                                      <p:tavLst>
                                        <p:tav tm="0">
                                          <p:val>
                                            <p:strVal val="#ppt_h"/>
                                          </p:val>
                                        </p:tav>
                                        <p:tav tm="100000">
                                          <p:val>
                                            <p:strVal val="#ppt_h"/>
                                          </p:val>
                                        </p:tav>
                                      </p:tavLst>
                                    </p:anim>
                                    <p:animEffect transition="in" filter="fade">
                                      <p:cBhvr>
                                        <p:cTn id="6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0"/>
            <a:ext cx="7467600" cy="1143000"/>
          </a:xfrm>
        </p:spPr>
        <p:txBody>
          <a:bodyPr>
            <a:normAutofit/>
          </a:bodyPr>
          <a:lstStyle/>
          <a:p>
            <a:pPr>
              <a:defRPr/>
            </a:pPr>
            <a:r>
              <a:rPr lang="en-US" altLang="ja-JP" sz="3600" b="1" dirty="0" smtClean="0">
                <a:solidFill>
                  <a:schemeClr val="tx1"/>
                </a:solidFill>
                <a:latin typeface="ＭＳ Ｐゴシック" pitchFamily="50" charset="-128"/>
                <a:ea typeface="ＭＳ Ｐゴシック" pitchFamily="50" charset="-128"/>
              </a:rPr>
              <a:t>2.</a:t>
            </a:r>
            <a:r>
              <a:rPr lang="ja-JP" altLang="en-US" sz="3600" b="1" dirty="0" smtClean="0">
                <a:solidFill>
                  <a:schemeClr val="tx1"/>
                </a:solidFill>
                <a:latin typeface="ＭＳ Ｐゴシック" pitchFamily="50" charset="-128"/>
                <a:ea typeface="ＭＳ Ｐゴシック" pitchFamily="50" charset="-128"/>
              </a:rPr>
              <a:t>まちの縁側</a:t>
            </a:r>
            <a:endParaRPr lang="ja-JP" altLang="en-US" sz="3600" b="1" dirty="0">
              <a:solidFill>
                <a:schemeClr val="tx1"/>
              </a:solidFill>
              <a:latin typeface="ＭＳ Ｐゴシック" pitchFamily="50" charset="-128"/>
              <a:ea typeface="ＭＳ Ｐゴシック" pitchFamily="50" charset="-128"/>
            </a:endParaRPr>
          </a:p>
        </p:txBody>
      </p:sp>
      <p:sp>
        <p:nvSpPr>
          <p:cNvPr id="21506" name="コンテンツ プレースホルダ 2"/>
          <p:cNvSpPr>
            <a:spLocks noGrp="1"/>
          </p:cNvSpPr>
          <p:nvPr>
            <p:ph sz="quarter" idx="1"/>
          </p:nvPr>
        </p:nvSpPr>
        <p:spPr>
          <a:xfrm>
            <a:off x="468313" y="1341438"/>
            <a:ext cx="7467600" cy="5183187"/>
          </a:xfrm>
        </p:spPr>
        <p:txBody>
          <a:bodyPr/>
          <a:lstStyle/>
          <a:p>
            <a:pPr>
              <a:buFont typeface="Wingdings" pitchFamily="2" charset="2"/>
              <a:buNone/>
            </a:pPr>
            <a:endParaRPr lang="en-US" altLang="ja-JP" sz="3200" dirty="0" smtClean="0">
              <a:latin typeface="HGP創英角ｺﾞｼｯｸUB" pitchFamily="50" charset="-128"/>
              <a:ea typeface="HGP創英角ｺﾞｼｯｸUB" pitchFamily="50" charset="-128"/>
            </a:endParaRPr>
          </a:p>
          <a:p>
            <a:pPr>
              <a:buFont typeface="Wingdings" pitchFamily="2" charset="2"/>
              <a:buNone/>
            </a:pPr>
            <a:r>
              <a:rPr lang="ja-JP" altLang="en-US" b="1" dirty="0" smtClean="0">
                <a:latin typeface="HG創英角ｺﾞｼｯｸUB" pitchFamily="49" charset="-128"/>
                <a:ea typeface="HG創英角ｺﾞｼｯｸUB" pitchFamily="49" charset="-128"/>
              </a:rPr>
              <a:t>・地域に住む多世代の人々が自由に交流できる場</a:t>
            </a:r>
            <a:endParaRPr lang="en-US" altLang="ja-JP" b="1" dirty="0" smtClean="0">
              <a:latin typeface="HG創英角ｺﾞｼｯｸUB" pitchFamily="49" charset="-128"/>
              <a:ea typeface="HG創英角ｺﾞｼｯｸUB" pitchFamily="49" charset="-128"/>
            </a:endParaRPr>
          </a:p>
          <a:p>
            <a:pPr>
              <a:buFont typeface="Wingdings" pitchFamily="2" charset="2"/>
              <a:buNone/>
            </a:pPr>
            <a:endParaRPr lang="en-US" altLang="ja-JP" b="1" dirty="0" smtClean="0">
              <a:latin typeface="HG創英角ｺﾞｼｯｸUB" pitchFamily="49" charset="-128"/>
              <a:ea typeface="HG創英角ｺﾞｼｯｸUB" pitchFamily="49" charset="-128"/>
            </a:endParaRPr>
          </a:p>
          <a:p>
            <a:pPr>
              <a:buFont typeface="Wingdings" pitchFamily="2" charset="2"/>
              <a:buNone/>
            </a:pPr>
            <a:endParaRPr lang="en-US" altLang="ja-JP" b="1" dirty="0" smtClean="0">
              <a:latin typeface="HG創英角ｺﾞｼｯｸUB" pitchFamily="49" charset="-128"/>
              <a:ea typeface="HG創英角ｺﾞｼｯｸUB" pitchFamily="49" charset="-128"/>
            </a:endParaRPr>
          </a:p>
          <a:p>
            <a:pPr>
              <a:buFont typeface="Wingdings" pitchFamily="2" charset="2"/>
              <a:buNone/>
            </a:pPr>
            <a:r>
              <a:rPr lang="ja-JP" altLang="en-US" b="1" dirty="0" smtClean="0">
                <a:latin typeface="HG創英角ｺﾞｼｯｸUB" pitchFamily="49" charset="-128"/>
                <a:ea typeface="HG創英角ｺﾞｼｯｸUB" pitchFamily="49" charset="-128"/>
              </a:rPr>
              <a:t>・人々のつながりをつくる場</a:t>
            </a:r>
            <a:endParaRPr lang="en-US" altLang="ja-JP" b="1" dirty="0" smtClean="0">
              <a:latin typeface="HG創英角ｺﾞｼｯｸUB" pitchFamily="49" charset="-128"/>
              <a:ea typeface="HG創英角ｺﾞｼｯｸUB" pitchFamily="49" charset="-128"/>
            </a:endParaRPr>
          </a:p>
          <a:p>
            <a:pPr>
              <a:buFont typeface="Wingdings" pitchFamily="2" charset="2"/>
              <a:buNone/>
            </a:pPr>
            <a:endParaRPr lang="en-US" altLang="ja-JP" b="1" dirty="0" smtClean="0">
              <a:latin typeface="HG創英角ｺﾞｼｯｸUB" pitchFamily="49" charset="-128"/>
              <a:ea typeface="HG創英角ｺﾞｼｯｸUB" pitchFamily="49" charset="-128"/>
            </a:endParaRPr>
          </a:p>
          <a:p>
            <a:pPr>
              <a:buFont typeface="Wingdings" pitchFamily="2" charset="2"/>
              <a:buNone/>
            </a:pPr>
            <a:endParaRPr lang="en-US" altLang="ja-JP" b="1" dirty="0" smtClean="0">
              <a:latin typeface="HG創英角ｺﾞｼｯｸUB" pitchFamily="49" charset="-128"/>
              <a:ea typeface="HG創英角ｺﾞｼｯｸUB" pitchFamily="49" charset="-128"/>
            </a:endParaRPr>
          </a:p>
          <a:p>
            <a:pPr>
              <a:buFont typeface="Wingdings" pitchFamily="2" charset="2"/>
              <a:buNone/>
            </a:pPr>
            <a:r>
              <a:rPr lang="ja-JP" altLang="en-US" b="1" dirty="0" smtClean="0">
                <a:latin typeface="HG創英角ｺﾞｼｯｸUB" pitchFamily="49" charset="-128"/>
                <a:ea typeface="HG創英角ｺﾞｼｯｸUB" pitchFamily="49" charset="-128"/>
              </a:rPr>
              <a:t>・人間関係が豊かになる「地域共生」の場</a:t>
            </a:r>
            <a:endParaRPr lang="en-US" altLang="ja-JP" b="1" dirty="0" smtClean="0">
              <a:latin typeface="HG創英角ｺﾞｼｯｸUB" pitchFamily="49" charset="-128"/>
              <a:ea typeface="HG創英角ｺﾞｼｯｸUB" pitchFamily="49" charset="-128"/>
            </a:endParaRPr>
          </a:p>
          <a:p>
            <a:pPr>
              <a:buFont typeface="Wingdings" pitchFamily="2" charset="2"/>
              <a:buNone/>
            </a:pPr>
            <a:r>
              <a:rPr lang="ja-JP" altLang="en-US" sz="2000" b="1" dirty="0" smtClean="0">
                <a:latin typeface="HG創英角ｺﾞｼｯｸUB" pitchFamily="49" charset="-128"/>
                <a:ea typeface="HG創英角ｺﾞｼｯｸUB" pitchFamily="49" charset="-128"/>
              </a:rPr>
              <a:t>　　　　　　　　　　　　　　　</a:t>
            </a:r>
            <a:r>
              <a:rPr lang="ja-JP" altLang="en-US" sz="2000" dirty="0" smtClean="0">
                <a:latin typeface="HGP創英角ｺﾞｼｯｸUB" pitchFamily="50" charset="-128"/>
                <a:ea typeface="HGP創英角ｺﾞｼｯｸUB" pitchFamily="50" charset="-128"/>
              </a:rPr>
              <a:t>　（</a:t>
            </a:r>
            <a:r>
              <a:rPr lang="en-US" altLang="ja-JP" sz="2000" dirty="0" smtClean="0">
                <a:latin typeface="HGP創英角ｺﾞｼｯｸUB" pitchFamily="50" charset="-128"/>
                <a:ea typeface="HGP創英角ｺﾞｼｯｸUB" pitchFamily="50" charset="-128"/>
              </a:rPr>
              <a:t>『</a:t>
            </a:r>
            <a:r>
              <a:rPr lang="ja-JP" altLang="en-US" sz="2000" dirty="0" smtClean="0">
                <a:latin typeface="HGP創英角ｺﾞｼｯｸUB" pitchFamily="50" charset="-128"/>
                <a:ea typeface="HGP創英角ｺﾞｼｯｸUB" pitchFamily="50" charset="-128"/>
              </a:rPr>
              <a:t>和気あいあいのまち再興</a:t>
            </a:r>
            <a:r>
              <a:rPr lang="en-US" altLang="ja-JP" sz="2000" dirty="0" smtClean="0">
                <a:latin typeface="HGP創英角ｺﾞｼｯｸUB" pitchFamily="50" charset="-128"/>
                <a:ea typeface="HGP創英角ｺﾞｼｯｸUB" pitchFamily="50" charset="-128"/>
              </a:rPr>
              <a:t>』</a:t>
            </a:r>
            <a:r>
              <a:rPr lang="ja-JP" altLang="en-US" sz="2000" dirty="0" smtClean="0">
                <a:latin typeface="HGP創英角ｺﾞｼｯｸUB" pitchFamily="50" charset="-128"/>
                <a:ea typeface="HGP創英角ｺﾞｼｯｸUB" pitchFamily="50" charset="-128"/>
              </a:rPr>
              <a:t>）</a:t>
            </a:r>
            <a:endParaRPr lang="en-US" altLang="ja-JP" sz="2000" dirty="0" smtClean="0">
              <a:latin typeface="HGP創英角ｺﾞｼｯｸUB" pitchFamily="50" charset="-128"/>
              <a:ea typeface="HGP創英角ｺﾞｼｯｸUB" pitchFamily="50" charset="-128"/>
            </a:endParaRPr>
          </a:p>
          <a:p>
            <a:pPr>
              <a:buFont typeface="Wingdings" pitchFamily="2" charset="2"/>
              <a:buNone/>
            </a:pPr>
            <a:endParaRPr lang="en-US" altLang="ja-JP" sz="2000" dirty="0" smtClean="0">
              <a:latin typeface="HGP創英角ｺﾞｼｯｸUB" pitchFamily="50" charset="-128"/>
              <a:ea typeface="HGP創英角ｺﾞｼｯｸUB" pitchFamily="50" charset="-128"/>
            </a:endParaRPr>
          </a:p>
          <a:p>
            <a:pPr>
              <a:buFont typeface="Wingdings" pitchFamily="2" charset="2"/>
              <a:buNone/>
            </a:pPr>
            <a:endParaRPr lang="en-US" altLang="ja-JP" sz="2000" dirty="0" smtClean="0">
              <a:latin typeface="HGP創英角ｺﾞｼｯｸUB" pitchFamily="50" charset="-128"/>
              <a:ea typeface="HGP創英角ｺﾞｼｯｸUB" pitchFamily="50" charset="-128"/>
            </a:endParaRPr>
          </a:p>
          <a:p>
            <a:pPr>
              <a:buFont typeface="Wingdings" pitchFamily="2" charset="2"/>
              <a:buNone/>
            </a:pPr>
            <a:endParaRPr lang="en-US" altLang="ja-JP" sz="2000" dirty="0" smtClean="0">
              <a:latin typeface="HGP創英角ｺﾞｼｯｸUB" pitchFamily="50" charset="-128"/>
              <a:ea typeface="HGP創英角ｺﾞｼｯｸUB" pitchFamily="50" charset="-128"/>
            </a:endParaRPr>
          </a:p>
          <a:p>
            <a:pPr>
              <a:buFont typeface="Wingdings" pitchFamily="2" charset="2"/>
              <a:buNone/>
            </a:pPr>
            <a:endParaRPr lang="en-US" altLang="ja-JP" sz="2000" dirty="0" smtClean="0">
              <a:latin typeface="HGP創英角ｺﾞｼｯｸUB" pitchFamily="50" charset="-128"/>
              <a:ea typeface="HGP創英角ｺﾞｼｯｸUB" pitchFamily="50" charset="-128"/>
            </a:endParaRPr>
          </a:p>
        </p:txBody>
      </p:sp>
      <p:pic>
        <p:nvPicPr>
          <p:cNvPr id="21507" name="図 46" descr="ハートと手.jpg"/>
          <p:cNvPicPr>
            <a:picLocks noChangeAspect="1"/>
          </p:cNvPicPr>
          <p:nvPr/>
        </p:nvPicPr>
        <p:blipFill>
          <a:blip r:embed="rId2"/>
          <a:srcRect/>
          <a:stretch>
            <a:fillRect/>
          </a:stretch>
        </p:blipFill>
        <p:spPr bwMode="auto">
          <a:xfrm>
            <a:off x="7740650" y="115888"/>
            <a:ext cx="968375" cy="688975"/>
          </a:xfrm>
          <a:prstGeom prst="rect">
            <a:avLst/>
          </a:prstGeom>
          <a:noFill/>
          <a:ln w="9525">
            <a:noFill/>
            <a:miter lim="800000"/>
            <a:headEnd/>
            <a:tailEnd/>
          </a:ln>
        </p:spPr>
      </p:pic>
    </p:spTree>
  </p:cSld>
  <p:clrMapOvr>
    <a:masterClrMapping/>
  </p:clrMapOvr>
  <p:transition advTm="1459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55576" y="1052736"/>
            <a:ext cx="7128792" cy="954107"/>
          </a:xfrm>
          <a:prstGeom prst="rect">
            <a:avLst/>
          </a:prstGeom>
          <a:noFill/>
        </p:spPr>
        <p:txBody>
          <a:bodyPr wrap="square" rtlCol="0">
            <a:spAutoFit/>
          </a:bodyPr>
          <a:lstStyle/>
          <a:p>
            <a:r>
              <a:rPr kumimoji="1" lang="ja-JP" altLang="en-US" sz="2800" dirty="0" smtClean="0"/>
              <a:t>・既存研究においては、まちの縁側の事例紹  </a:t>
            </a:r>
            <a:endParaRPr kumimoji="1" lang="en-US" altLang="ja-JP" sz="2800" dirty="0" smtClean="0"/>
          </a:p>
          <a:p>
            <a:r>
              <a:rPr lang="en-US" altLang="ja-JP" sz="2800" dirty="0" smtClean="0"/>
              <a:t>  </a:t>
            </a:r>
            <a:r>
              <a:rPr kumimoji="1" lang="ja-JP" altLang="en-US" sz="2800" dirty="0" smtClean="0"/>
              <a:t>介（仕組み・運営方法など）が多かった</a:t>
            </a:r>
            <a:endParaRPr kumimoji="1" lang="ja-JP" altLang="en-US" sz="2800" dirty="0"/>
          </a:p>
        </p:txBody>
      </p:sp>
      <p:sp>
        <p:nvSpPr>
          <p:cNvPr id="4" name="テキスト ボックス 3"/>
          <p:cNvSpPr txBox="1"/>
          <p:nvPr/>
        </p:nvSpPr>
        <p:spPr>
          <a:xfrm>
            <a:off x="1115616" y="2636912"/>
            <a:ext cx="7848872" cy="461665"/>
          </a:xfrm>
          <a:prstGeom prst="rect">
            <a:avLst/>
          </a:prstGeom>
          <a:noFill/>
        </p:spPr>
        <p:txBody>
          <a:bodyPr wrap="square" rtlCol="0">
            <a:spAutoFit/>
          </a:bodyPr>
          <a:lstStyle/>
          <a:p>
            <a:r>
              <a:rPr lang="ja-JP" altLang="en-US" sz="2400" b="1" dirty="0" smtClean="0"/>
              <a:t>①</a:t>
            </a:r>
            <a:r>
              <a:rPr kumimoji="1" lang="ja-JP" altLang="en-US" sz="2400" b="1" dirty="0" smtClean="0"/>
              <a:t>実際の活動の中で、いかに「つながり」が出来ているのか</a:t>
            </a:r>
            <a:endParaRPr kumimoji="1" lang="ja-JP" altLang="en-US" sz="2400" b="1" dirty="0"/>
          </a:p>
        </p:txBody>
      </p:sp>
      <p:sp>
        <p:nvSpPr>
          <p:cNvPr id="5" name="テキスト ボックス 4"/>
          <p:cNvSpPr txBox="1"/>
          <p:nvPr/>
        </p:nvSpPr>
        <p:spPr>
          <a:xfrm>
            <a:off x="1115616" y="3284984"/>
            <a:ext cx="6840760" cy="461665"/>
          </a:xfrm>
          <a:prstGeom prst="rect">
            <a:avLst/>
          </a:prstGeom>
          <a:noFill/>
        </p:spPr>
        <p:txBody>
          <a:bodyPr wrap="square" rtlCol="0">
            <a:spAutoFit/>
          </a:bodyPr>
          <a:lstStyle/>
          <a:p>
            <a:r>
              <a:rPr kumimoji="1" lang="ja-JP" altLang="en-US" sz="2400" b="1" dirty="0" smtClean="0"/>
              <a:t>②どの程度まちの縁側が普及しているか</a:t>
            </a:r>
            <a:endParaRPr kumimoji="1" lang="ja-JP" altLang="en-US" sz="2400" b="1" dirty="0"/>
          </a:p>
        </p:txBody>
      </p:sp>
      <p:sp>
        <p:nvSpPr>
          <p:cNvPr id="6" name="テキスト ボックス 5"/>
          <p:cNvSpPr txBox="1"/>
          <p:nvPr/>
        </p:nvSpPr>
        <p:spPr>
          <a:xfrm>
            <a:off x="1115616" y="3861048"/>
            <a:ext cx="5616624" cy="461665"/>
          </a:xfrm>
          <a:prstGeom prst="rect">
            <a:avLst/>
          </a:prstGeom>
          <a:noFill/>
        </p:spPr>
        <p:txBody>
          <a:bodyPr wrap="square" rtlCol="0">
            <a:spAutoFit/>
          </a:bodyPr>
          <a:lstStyle/>
          <a:p>
            <a:r>
              <a:rPr lang="ja-JP" altLang="en-US" sz="2400" b="1" dirty="0" smtClean="0"/>
              <a:t>③まちの縁側はどのように分類出来るか</a:t>
            </a:r>
            <a:endParaRPr kumimoji="1" lang="ja-JP" altLang="en-US" sz="2400" b="1" dirty="0"/>
          </a:p>
        </p:txBody>
      </p:sp>
      <p:sp>
        <p:nvSpPr>
          <p:cNvPr id="7" name="テキスト ボックス 6"/>
          <p:cNvSpPr txBox="1"/>
          <p:nvPr/>
        </p:nvSpPr>
        <p:spPr>
          <a:xfrm>
            <a:off x="5508104" y="4581128"/>
            <a:ext cx="2088232" cy="400110"/>
          </a:xfrm>
          <a:prstGeom prst="rect">
            <a:avLst/>
          </a:prstGeom>
          <a:noFill/>
        </p:spPr>
        <p:txBody>
          <a:bodyPr wrap="square" rtlCol="0">
            <a:spAutoFit/>
          </a:bodyPr>
          <a:lstStyle/>
          <a:p>
            <a:r>
              <a:rPr kumimoji="1" lang="ja-JP" altLang="en-US" sz="2000" dirty="0" smtClean="0"/>
              <a:t>がわからなかった</a:t>
            </a:r>
            <a:endParaRPr kumimoji="1" lang="ja-JP" altLang="en-US" sz="2000" dirty="0"/>
          </a:p>
        </p:txBody>
      </p:sp>
      <p:sp>
        <p:nvSpPr>
          <p:cNvPr id="8" name="右矢印 7"/>
          <p:cNvSpPr/>
          <p:nvPr/>
        </p:nvSpPr>
        <p:spPr>
          <a:xfrm>
            <a:off x="971600" y="321297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1043608" y="537321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763688" y="3140968"/>
            <a:ext cx="4752528" cy="461665"/>
          </a:xfrm>
          <a:prstGeom prst="rect">
            <a:avLst/>
          </a:prstGeom>
          <a:noFill/>
        </p:spPr>
        <p:txBody>
          <a:bodyPr wrap="square" rtlCol="0">
            <a:spAutoFit/>
          </a:bodyPr>
          <a:lstStyle/>
          <a:p>
            <a:r>
              <a:rPr lang="ja-JP" altLang="en-US" sz="2400" b="1" dirty="0" smtClean="0"/>
              <a:t>まちの学び舎ハルハウス参与観察</a:t>
            </a:r>
            <a:endParaRPr kumimoji="1" lang="ja-JP" altLang="en-US" sz="2400" b="1" dirty="0"/>
          </a:p>
        </p:txBody>
      </p:sp>
      <p:sp>
        <p:nvSpPr>
          <p:cNvPr id="13" name="テキスト ボックス 12"/>
          <p:cNvSpPr txBox="1"/>
          <p:nvPr/>
        </p:nvSpPr>
        <p:spPr>
          <a:xfrm>
            <a:off x="1907704" y="5085184"/>
            <a:ext cx="6552728" cy="904863"/>
          </a:xfrm>
          <a:prstGeom prst="rect">
            <a:avLst/>
          </a:prstGeom>
          <a:noFill/>
        </p:spPr>
        <p:txBody>
          <a:bodyPr wrap="square" rtlCol="0">
            <a:spAutoFit/>
          </a:bodyPr>
          <a:lstStyle/>
          <a:p>
            <a:pPr>
              <a:lnSpc>
                <a:spcPct val="80000"/>
              </a:lnSpc>
              <a:buFont typeface="Wingdings" pitchFamily="2" charset="2"/>
              <a:buNone/>
            </a:pPr>
            <a:r>
              <a:rPr lang="ja-JP" altLang="en-US" sz="2400" b="1" dirty="0" smtClean="0">
                <a:latin typeface="ＭＳ Ｐゴシック" pitchFamily="50" charset="-128"/>
                <a:ea typeface="ＭＳ Ｐゴシック" pitchFamily="50" charset="-128"/>
              </a:rPr>
              <a:t>現在判明している「まちの縁側」 聞き取り調査 </a:t>
            </a:r>
            <a:endParaRPr lang="en-US" altLang="ja-JP" sz="2400" b="1" dirty="0" smtClean="0">
              <a:latin typeface="ＭＳ Ｐゴシック" pitchFamily="50" charset="-128"/>
              <a:ea typeface="ＭＳ Ｐゴシック" pitchFamily="50" charset="-128"/>
            </a:endParaRPr>
          </a:p>
          <a:p>
            <a:pPr>
              <a:lnSpc>
                <a:spcPct val="80000"/>
              </a:lnSpc>
              <a:buFont typeface="Wingdings" pitchFamily="2" charset="2"/>
              <a:buNone/>
            </a:pPr>
            <a:endParaRPr lang="en-US" altLang="ja-JP" b="1" dirty="0" smtClean="0">
              <a:latin typeface="ＭＳ Ｐゴシック" pitchFamily="50" charset="-128"/>
              <a:ea typeface="ＭＳ Ｐゴシック" pitchFamily="50" charset="-128"/>
            </a:endParaRPr>
          </a:p>
          <a:p>
            <a:pPr>
              <a:lnSpc>
                <a:spcPct val="80000"/>
              </a:lnSpc>
              <a:buFont typeface="Wingdings" pitchFamily="2" charset="2"/>
              <a:buNone/>
            </a:pPr>
            <a:r>
              <a:rPr lang="ja-JP" altLang="en-US" sz="2400" b="1" dirty="0" smtClean="0">
                <a:latin typeface="ＭＳ Ｐゴシック" pitchFamily="50" charset="-128"/>
                <a:ea typeface="ＭＳ Ｐゴシック" pitchFamily="50" charset="-128"/>
              </a:rPr>
              <a:t>上京区の町内会長さんへの調査票調査</a:t>
            </a:r>
            <a:endParaRPr lang="en-US" altLang="ja-JP" sz="2400" b="1" dirty="0" smtClean="0">
              <a:latin typeface="ＭＳ Ｐゴシック" pitchFamily="50" charset="-128"/>
              <a:ea typeface="ＭＳ Ｐゴシック" pitchFamily="50" charset="-128"/>
            </a:endParaRPr>
          </a:p>
        </p:txBody>
      </p:sp>
    </p:spTree>
    <p:custDataLst>
      <p:tags r:id="rId1"/>
    </p:custDataLst>
  </p:cSld>
  <p:clrMapOvr>
    <a:masterClrMapping/>
  </p:clrMapOvr>
  <p:transition advTm="302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 0 L 0 0.07361 " pathEditMode="relative" ptsTypes="AA">
                                      <p:cBhvr>
                                        <p:cTn id="20" dur="2000" fill="hold"/>
                                        <p:tgtEl>
                                          <p:spTgt spid="5"/>
                                        </p:tgtEl>
                                        <p:attrNameLst>
                                          <p:attrName>ppt_x</p:attrName>
                                          <p:attrName>ppt_y</p:attrName>
                                        </p:attrNameLst>
                                      </p:cBhvr>
                                    </p:animMotion>
                                  </p:childTnLst>
                                </p:cTn>
                              </p:par>
                              <p:par>
                                <p:cTn id="21" presetID="0" presetClass="path" presetSubtype="0" accel="50000" decel="50000" fill="hold" grpId="1" nodeType="withEffect">
                                  <p:stCondLst>
                                    <p:cond delay="0"/>
                                  </p:stCondLst>
                                  <p:childTnLst>
                                    <p:animMotion origin="layout" path="M 0 0 L 0 0.08403 " pathEditMode="relative" ptsTypes="AA">
                                      <p:cBhvr>
                                        <p:cTn id="22" dur="2000" fill="hold"/>
                                        <p:tgtEl>
                                          <p:spTgt spid="6"/>
                                        </p:tgtEl>
                                        <p:attrNameLst>
                                          <p:attrName>ppt_x</p:attrName>
                                          <p:attrName>ppt_y</p:attrName>
                                        </p:attrNameLst>
                                      </p:cBhvr>
                                    </p:animMotion>
                                  </p:childTnLst>
                                </p:cTn>
                              </p:par>
                              <p:par>
                                <p:cTn id="23" presetID="18" presetClass="exit" presetSubtype="12" fill="hold" grpId="1" nodeType="withEffect">
                                  <p:stCondLst>
                                    <p:cond delay="0"/>
                                  </p:stCondLst>
                                  <p:childTnLst>
                                    <p:animEffect transition="out" filter="strips(downLeft)">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trips(down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7" grpId="1"/>
      <p:bldP spid="8" grpId="0" animBg="1"/>
      <p:bldP spid="10"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bwMode="auto">
          <a:xfrm>
            <a:off x="457200" y="44450"/>
            <a:ext cx="7467600" cy="850900"/>
          </a:xfrm>
        </p:spPr>
        <p:txBody>
          <a:bodyPr wrap="square" lIns="91440" tIns="45720" rIns="91440" bIns="45720" numCol="1" anchorCtr="0" compatLnSpc="1">
            <a:prstTxWarp prst="textNoShape">
              <a:avLst/>
            </a:prstTxWarp>
            <a:normAutofit/>
          </a:bodyPr>
          <a:lstStyle/>
          <a:p>
            <a:pPr eaLnBrk="1" hangingPunct="1"/>
            <a:r>
              <a:rPr lang="ja-JP" altLang="en-US" sz="3600" b="1" cap="none" dirty="0" smtClean="0">
                <a:solidFill>
                  <a:schemeClr val="tx1"/>
                </a:solidFill>
                <a:ea typeface="ＭＳ Ｐゴシック" charset="-128"/>
              </a:rPr>
              <a:t> </a:t>
            </a:r>
            <a:r>
              <a:rPr lang="en-US" altLang="ja-JP" sz="3600" b="1" cap="none" dirty="0" smtClean="0">
                <a:solidFill>
                  <a:schemeClr val="tx1"/>
                </a:solidFill>
                <a:latin typeface="ＭＳ Ｐゴシック" pitchFamily="50" charset="-128"/>
                <a:ea typeface="ＭＳ Ｐゴシック" pitchFamily="50" charset="-128"/>
              </a:rPr>
              <a:t>3.</a:t>
            </a:r>
            <a:r>
              <a:rPr lang="ja-JP" altLang="en-US" sz="3600" b="1" cap="none" dirty="0" smtClean="0">
                <a:solidFill>
                  <a:schemeClr val="tx1"/>
                </a:solidFill>
                <a:ea typeface="ＭＳ Ｐゴシック" charset="-128"/>
              </a:rPr>
              <a:t>まちの縁側調査</a:t>
            </a:r>
          </a:p>
        </p:txBody>
      </p:sp>
      <p:sp>
        <p:nvSpPr>
          <p:cNvPr id="24578" name="縦書きテキスト プレースホルダ 2"/>
          <p:cNvSpPr>
            <a:spLocks noGrp="1"/>
          </p:cNvSpPr>
          <p:nvPr>
            <p:ph type="body" orient="vert" idx="1"/>
          </p:nvPr>
        </p:nvSpPr>
        <p:spPr>
          <a:xfrm>
            <a:off x="0" y="836613"/>
            <a:ext cx="7092950" cy="5832475"/>
          </a:xfrm>
          <a:ln>
            <a:noFill/>
          </a:ln>
        </p:spPr>
        <p:txBody>
          <a:bodyPr vert="horz"/>
          <a:lstStyle/>
          <a:p>
            <a:pPr eaLnBrk="1" hangingPunct="1">
              <a:lnSpc>
                <a:spcPct val="80000"/>
              </a:lnSpc>
              <a:buFont typeface="Wingdings" pitchFamily="2" charset="2"/>
              <a:buNone/>
            </a:pPr>
            <a:endParaRPr lang="en-US" altLang="ja-JP" sz="2000" dirty="0" smtClean="0">
              <a:latin typeface="ＭＳ ゴシック" pitchFamily="49" charset="-128"/>
              <a:ea typeface="ＭＳ ゴシック" pitchFamily="49" charset="-128"/>
            </a:endParaRPr>
          </a:p>
          <a:p>
            <a:pPr eaLnBrk="1" hangingPunct="1">
              <a:lnSpc>
                <a:spcPct val="80000"/>
              </a:lnSpc>
            </a:pPr>
            <a:endParaRPr lang="en-US" altLang="ja-JP" dirty="0" smtClean="0">
              <a:ea typeface="HGSｺﾞｼｯｸE" pitchFamily="50" charset="-128"/>
            </a:endParaRPr>
          </a:p>
          <a:p>
            <a:pPr eaLnBrk="1" hangingPunct="1">
              <a:lnSpc>
                <a:spcPct val="80000"/>
              </a:lnSpc>
              <a:buFont typeface="Wingdings" pitchFamily="2" charset="2"/>
              <a:buNone/>
            </a:pPr>
            <a:r>
              <a:rPr lang="en-US" altLang="ja-JP" dirty="0" smtClean="0">
                <a:ea typeface="HGSｺﾞｼｯｸE" pitchFamily="50" charset="-128"/>
              </a:rPr>
              <a:t>《</a:t>
            </a:r>
            <a:r>
              <a:rPr lang="ja-JP" altLang="en-US" dirty="0" smtClean="0">
                <a:ea typeface="HGSｺﾞｼｯｸE" pitchFamily="50" charset="-128"/>
              </a:rPr>
              <a:t>調査目的</a:t>
            </a:r>
            <a:r>
              <a:rPr lang="en-US" altLang="ja-JP" dirty="0" smtClean="0">
                <a:ea typeface="HGSｺﾞｼｯｸE" pitchFamily="50" charset="-128"/>
              </a:rPr>
              <a:t>》</a:t>
            </a:r>
          </a:p>
          <a:p>
            <a:pPr eaLnBrk="1" hangingPunct="1">
              <a:lnSpc>
                <a:spcPct val="80000"/>
              </a:lnSpc>
              <a:buFont typeface="Wingdings" pitchFamily="2" charset="2"/>
              <a:buNone/>
            </a:pPr>
            <a:r>
              <a:rPr lang="ja-JP" altLang="en-US" dirty="0" smtClean="0">
                <a:ea typeface="HGSｺﾞｼｯｸE" pitchFamily="50" charset="-128"/>
              </a:rPr>
              <a:t>　　</a:t>
            </a:r>
            <a:endParaRPr lang="en-US" altLang="ja-JP" dirty="0" smtClean="0">
              <a:ea typeface="HGSｺﾞｼｯｸE" pitchFamily="50" charset="-128"/>
            </a:endParaRPr>
          </a:p>
          <a:p>
            <a:pPr eaLnBrk="1" hangingPunct="1">
              <a:lnSpc>
                <a:spcPct val="80000"/>
              </a:lnSpc>
              <a:buFont typeface="Wingdings" pitchFamily="2" charset="2"/>
              <a:buNone/>
            </a:pPr>
            <a:r>
              <a:rPr lang="ja-JP" altLang="en-US" sz="2000" dirty="0" smtClean="0">
                <a:solidFill>
                  <a:srgbClr val="FF0000"/>
                </a:solidFill>
                <a:latin typeface="HGSｺﾞｼｯｸE" pitchFamily="50" charset="-128"/>
                <a:ea typeface="HGSｺﾞｼｯｸE" pitchFamily="50" charset="-128"/>
              </a:rPr>
              <a:t>　　　</a:t>
            </a:r>
            <a:r>
              <a:rPr lang="ja-JP" altLang="en-US" sz="2000" dirty="0" smtClean="0">
                <a:solidFill>
                  <a:srgbClr val="FF0000"/>
                </a:solidFill>
                <a:latin typeface="HGS創英角ﾎﾟｯﾌﾟ体" pitchFamily="50" charset="-128"/>
                <a:ea typeface="HGS創英角ﾎﾟｯﾌﾟ体" pitchFamily="50" charset="-128"/>
              </a:rPr>
              <a:t>まちの縁側の実態を把握し</a:t>
            </a:r>
            <a:endParaRPr lang="en-US" altLang="ja-JP" sz="2000" dirty="0" smtClean="0">
              <a:solidFill>
                <a:srgbClr val="FF0000"/>
              </a:solidFill>
              <a:latin typeface="HGS創英角ﾎﾟｯﾌﾟ体" pitchFamily="50" charset="-128"/>
              <a:ea typeface="HGS創英角ﾎﾟｯﾌﾟ体" pitchFamily="50" charset="-128"/>
            </a:endParaRPr>
          </a:p>
          <a:p>
            <a:pPr eaLnBrk="1" hangingPunct="1">
              <a:lnSpc>
                <a:spcPct val="80000"/>
              </a:lnSpc>
              <a:buFont typeface="Wingdings" pitchFamily="2" charset="2"/>
              <a:buNone/>
            </a:pPr>
            <a:r>
              <a:rPr lang="ja-JP" altLang="en-US" sz="2000" dirty="0" smtClean="0">
                <a:solidFill>
                  <a:srgbClr val="FF0000"/>
                </a:solidFill>
                <a:latin typeface="HGS創英角ﾎﾟｯﾌﾟ体" pitchFamily="50" charset="-128"/>
                <a:ea typeface="HGS創英角ﾎﾟｯﾌﾟ体" pitchFamily="50" charset="-128"/>
              </a:rPr>
              <a:t>　　　　　　　脱・無縁社会に有効か検証する。</a:t>
            </a:r>
            <a:endParaRPr lang="en-US" altLang="ja-JP" sz="2000" dirty="0" smtClean="0">
              <a:solidFill>
                <a:srgbClr val="FF0000"/>
              </a:solidFill>
              <a:latin typeface="HGS創英角ﾎﾟｯﾌﾟ体" pitchFamily="50" charset="-128"/>
              <a:ea typeface="HGS創英角ﾎﾟｯﾌﾟ体" pitchFamily="50" charset="-128"/>
            </a:endParaRPr>
          </a:p>
          <a:p>
            <a:pPr eaLnBrk="1" hangingPunct="1">
              <a:lnSpc>
                <a:spcPct val="80000"/>
              </a:lnSpc>
            </a:pPr>
            <a:endParaRPr lang="en-US" altLang="ja-JP" sz="2800" dirty="0" smtClean="0">
              <a:latin typeface="HGS創英角ﾎﾟｯﾌﾟ体" pitchFamily="50" charset="-128"/>
              <a:ea typeface="HGS創英角ﾎﾟｯﾌﾟ体" pitchFamily="50" charset="-128"/>
            </a:endParaRPr>
          </a:p>
          <a:p>
            <a:pPr eaLnBrk="1" hangingPunct="1">
              <a:lnSpc>
                <a:spcPct val="80000"/>
              </a:lnSpc>
              <a:buFont typeface="Wingdings" pitchFamily="2" charset="2"/>
              <a:buNone/>
            </a:pPr>
            <a:endParaRPr lang="en-US" altLang="ja-JP" dirty="0" smtClean="0">
              <a:latin typeface="HGS創英角ﾎﾟｯﾌﾟ体" pitchFamily="50" charset="-128"/>
              <a:ea typeface="HGS創英角ﾎﾟｯﾌﾟ体" pitchFamily="50" charset="-128"/>
            </a:endParaRPr>
          </a:p>
          <a:p>
            <a:pPr eaLnBrk="1" hangingPunct="1">
              <a:lnSpc>
                <a:spcPct val="80000"/>
              </a:lnSpc>
              <a:buFont typeface="Wingdings" pitchFamily="2" charset="2"/>
              <a:buNone/>
            </a:pPr>
            <a:r>
              <a:rPr lang="en-US" altLang="ja-JP" dirty="0" smtClean="0">
                <a:ea typeface="HGSｺﾞｼｯｸE" pitchFamily="50" charset="-128"/>
              </a:rPr>
              <a:t>《</a:t>
            </a:r>
            <a:r>
              <a:rPr lang="ja-JP" altLang="en-US" dirty="0" smtClean="0">
                <a:ea typeface="HGSｺﾞｼｯｸE" pitchFamily="50" charset="-128"/>
              </a:rPr>
              <a:t>調査概要</a:t>
            </a:r>
            <a:r>
              <a:rPr lang="en-US" altLang="ja-JP" dirty="0" smtClean="0">
                <a:ea typeface="HGSｺﾞｼｯｸE" pitchFamily="50" charset="-128"/>
              </a:rPr>
              <a:t>》</a:t>
            </a:r>
          </a:p>
          <a:p>
            <a:pPr eaLnBrk="1" hangingPunct="1">
              <a:lnSpc>
                <a:spcPct val="80000"/>
              </a:lnSpc>
              <a:buFont typeface="Wingdings" pitchFamily="2" charset="2"/>
              <a:buNone/>
            </a:pPr>
            <a:endParaRPr lang="en-US" altLang="ja-JP" sz="1800" dirty="0" smtClean="0">
              <a:latin typeface="HGSｺﾞｼｯｸE" pitchFamily="50" charset="-128"/>
              <a:ea typeface="HGSｺﾞｼｯｸE" pitchFamily="50" charset="-128"/>
            </a:endParaRPr>
          </a:p>
          <a:p>
            <a:pPr eaLnBrk="1" hangingPunct="1">
              <a:lnSpc>
                <a:spcPct val="80000"/>
              </a:lnSpc>
              <a:buFont typeface="Wingdings" pitchFamily="2" charset="2"/>
              <a:buNone/>
            </a:pPr>
            <a:r>
              <a:rPr lang="ja-JP" altLang="en-US" sz="1800" dirty="0" smtClean="0">
                <a:latin typeface="HGPｺﾞｼｯｸE" pitchFamily="50" charset="-128"/>
                <a:ea typeface="HGPｺﾞｼｯｸE" pitchFamily="50" charset="-128"/>
              </a:rPr>
              <a:t>    </a:t>
            </a:r>
            <a:r>
              <a:rPr lang="en-US" altLang="ja-JP" dirty="0" smtClean="0">
                <a:latin typeface="HGPｺﾞｼｯｸE" pitchFamily="50" charset="-128"/>
                <a:ea typeface="HGPｺﾞｼｯｸE" pitchFamily="50" charset="-128"/>
              </a:rPr>
              <a:t>Ⅰ</a:t>
            </a:r>
            <a:r>
              <a:rPr lang="ja-JP" altLang="en-US" dirty="0" err="1" smtClean="0">
                <a:latin typeface="HGPｺﾞｼｯｸE" pitchFamily="50" charset="-128"/>
                <a:ea typeface="HGPｺﾞｼｯｸE" pitchFamily="50" charset="-128"/>
              </a:rPr>
              <a:t>．</a:t>
            </a:r>
            <a:r>
              <a:rPr lang="ja-JP" altLang="en-US" dirty="0" smtClean="0">
                <a:latin typeface="HGPｺﾞｼｯｸE" pitchFamily="50" charset="-128"/>
                <a:ea typeface="HGPｺﾞｼｯｸE" pitchFamily="50" charset="-128"/>
              </a:rPr>
              <a:t>まちの学び舎ハルハウス参与観察 </a:t>
            </a:r>
            <a:endParaRPr lang="en-US" altLang="ja-JP" dirty="0" smtClean="0">
              <a:latin typeface="HGPｺﾞｼｯｸE" pitchFamily="50" charset="-128"/>
              <a:ea typeface="HGPｺﾞｼｯｸE" pitchFamily="50" charset="-128"/>
            </a:endParaRPr>
          </a:p>
          <a:p>
            <a:pPr eaLnBrk="1" hangingPunct="1">
              <a:lnSpc>
                <a:spcPct val="80000"/>
              </a:lnSpc>
              <a:buFont typeface="Wingdings" pitchFamily="2" charset="2"/>
              <a:buNone/>
            </a:pPr>
            <a:endParaRPr lang="en-US" altLang="ja-JP" dirty="0" smtClean="0">
              <a:latin typeface="HGPｺﾞｼｯｸE" pitchFamily="50" charset="-128"/>
              <a:ea typeface="HGPｺﾞｼｯｸE" pitchFamily="50" charset="-128"/>
            </a:endParaRPr>
          </a:p>
          <a:p>
            <a:pPr>
              <a:lnSpc>
                <a:spcPct val="80000"/>
              </a:lnSpc>
              <a:buFont typeface="Wingdings" pitchFamily="2" charset="2"/>
              <a:buNone/>
            </a:pPr>
            <a:r>
              <a:rPr lang="ja-JP" altLang="en-US" dirty="0" smtClean="0">
                <a:latin typeface="HGPｺﾞｼｯｸE" pitchFamily="50" charset="-128"/>
                <a:ea typeface="HGPｺﾞｼｯｸE" pitchFamily="50" charset="-128"/>
              </a:rPr>
              <a:t>　 </a:t>
            </a:r>
            <a:r>
              <a:rPr lang="en-US" altLang="ja-JP" dirty="0" smtClean="0">
                <a:latin typeface="HGPｺﾞｼｯｸE" pitchFamily="50" charset="-128"/>
                <a:ea typeface="HGPｺﾞｼｯｸE" pitchFamily="50" charset="-128"/>
              </a:rPr>
              <a:t>Ⅱ</a:t>
            </a:r>
            <a:r>
              <a:rPr lang="ja-JP" altLang="en-US" dirty="0" err="1" smtClean="0">
                <a:latin typeface="HGPｺﾞｼｯｸE" pitchFamily="50" charset="-128"/>
                <a:ea typeface="HGPｺﾞｼｯｸE" pitchFamily="50" charset="-128"/>
              </a:rPr>
              <a:t>．</a:t>
            </a:r>
            <a:r>
              <a:rPr lang="ja-JP" altLang="en-US" dirty="0" smtClean="0">
                <a:latin typeface="HGPｺﾞｼｯｸE" pitchFamily="50" charset="-128"/>
                <a:ea typeface="HGPｺﾞｼｯｸE" pitchFamily="50" charset="-128"/>
              </a:rPr>
              <a:t>現在判明している「まちの縁側」 聞き取り調査 </a:t>
            </a:r>
            <a:endParaRPr lang="en-US" altLang="ja-JP" dirty="0" smtClean="0">
              <a:latin typeface="HGPｺﾞｼｯｸE" pitchFamily="50" charset="-128"/>
              <a:ea typeface="HGPｺﾞｼｯｸE" pitchFamily="50" charset="-128"/>
            </a:endParaRPr>
          </a:p>
          <a:p>
            <a:pPr>
              <a:lnSpc>
                <a:spcPct val="80000"/>
              </a:lnSpc>
              <a:buFont typeface="Wingdings" pitchFamily="2" charset="2"/>
              <a:buNone/>
            </a:pPr>
            <a:r>
              <a:rPr lang="ja-JP" altLang="en-US" dirty="0" smtClean="0">
                <a:latin typeface="HGPｺﾞｼｯｸE" pitchFamily="50" charset="-128"/>
                <a:ea typeface="HGPｺﾞｼｯｸE" pitchFamily="50" charset="-128"/>
              </a:rPr>
              <a:t>　</a:t>
            </a:r>
            <a:endParaRPr lang="en-US" altLang="ja-JP" dirty="0" smtClean="0">
              <a:latin typeface="HGPｺﾞｼｯｸE" pitchFamily="50" charset="-128"/>
              <a:ea typeface="HGPｺﾞｼｯｸE" pitchFamily="50" charset="-128"/>
            </a:endParaRPr>
          </a:p>
          <a:p>
            <a:pPr>
              <a:lnSpc>
                <a:spcPct val="80000"/>
              </a:lnSpc>
              <a:buFont typeface="Wingdings" pitchFamily="2" charset="2"/>
              <a:buNone/>
            </a:pPr>
            <a:r>
              <a:rPr lang="ja-JP" altLang="en-US" dirty="0" smtClean="0">
                <a:latin typeface="HGPｺﾞｼｯｸE" pitchFamily="50" charset="-128"/>
                <a:ea typeface="HGPｺﾞｼｯｸE" pitchFamily="50" charset="-128"/>
              </a:rPr>
              <a:t>　 </a:t>
            </a:r>
            <a:r>
              <a:rPr lang="en-US" altLang="ja-JP" dirty="0" smtClean="0">
                <a:latin typeface="HGPｺﾞｼｯｸE" pitchFamily="50" charset="-128"/>
                <a:ea typeface="HGPｺﾞｼｯｸE" pitchFamily="50" charset="-128"/>
              </a:rPr>
              <a:t>Ⅲ</a:t>
            </a:r>
            <a:r>
              <a:rPr lang="ja-JP" altLang="en-US" dirty="0" err="1" smtClean="0">
                <a:latin typeface="HGPｺﾞｼｯｸE" pitchFamily="50" charset="-128"/>
                <a:ea typeface="HGPｺﾞｼｯｸE" pitchFamily="50" charset="-128"/>
              </a:rPr>
              <a:t>．</a:t>
            </a:r>
            <a:r>
              <a:rPr lang="ja-JP" altLang="en-US" dirty="0" smtClean="0">
                <a:latin typeface="HGPｺﾞｼｯｸE" pitchFamily="50" charset="-128"/>
                <a:ea typeface="HGPｺﾞｼｯｸE" pitchFamily="50" charset="-128"/>
              </a:rPr>
              <a:t>上京区の町内会長さんへの調査票調査</a:t>
            </a:r>
            <a:endParaRPr lang="en-US" altLang="ja-JP" dirty="0" smtClean="0">
              <a:latin typeface="HGPｺﾞｼｯｸE" pitchFamily="50" charset="-128"/>
              <a:ea typeface="HGPｺﾞｼｯｸE" pitchFamily="50" charset="-128"/>
            </a:endParaRPr>
          </a:p>
          <a:p>
            <a:pPr>
              <a:lnSpc>
                <a:spcPct val="80000"/>
              </a:lnSpc>
              <a:buFont typeface="Wingdings" pitchFamily="2" charset="2"/>
              <a:buNone/>
            </a:pPr>
            <a:r>
              <a:rPr lang="ja-JP" altLang="en-US" b="1" dirty="0" smtClean="0">
                <a:latin typeface="HGS創英角ﾎﾟｯﾌﾟ体" pitchFamily="50" charset="-128"/>
                <a:ea typeface="HGS創英角ﾎﾟｯﾌﾟ体" pitchFamily="50" charset="-128"/>
              </a:rPr>
              <a:t>　　</a:t>
            </a:r>
            <a:endParaRPr lang="ja-JP" altLang="en-US" dirty="0" smtClean="0">
              <a:latin typeface="HGS創英角ﾎﾟｯﾌﾟ体" pitchFamily="50" charset="-128"/>
              <a:ea typeface="HGS創英角ﾎﾟｯﾌﾟ体" pitchFamily="50" charset="-128"/>
            </a:endParaRPr>
          </a:p>
        </p:txBody>
      </p:sp>
      <p:pic>
        <p:nvPicPr>
          <p:cNvPr id="24579" name="図 3" descr="ハートと手.jpg"/>
          <p:cNvPicPr>
            <a:picLocks noChangeAspect="1"/>
          </p:cNvPicPr>
          <p:nvPr/>
        </p:nvPicPr>
        <p:blipFill>
          <a:blip r:embed="rId2"/>
          <a:srcRect/>
          <a:stretch>
            <a:fillRect/>
          </a:stretch>
        </p:blipFill>
        <p:spPr bwMode="auto">
          <a:xfrm>
            <a:off x="7740650" y="115888"/>
            <a:ext cx="968375" cy="688975"/>
          </a:xfrm>
          <a:prstGeom prst="rect">
            <a:avLst/>
          </a:prstGeom>
          <a:noFill/>
          <a:ln w="9525">
            <a:noFill/>
            <a:miter lim="800000"/>
            <a:headEnd/>
            <a:tailEnd/>
          </a:ln>
        </p:spPr>
      </p:pic>
      <p:pic>
        <p:nvPicPr>
          <p:cNvPr id="24580" name="図 7" descr="haru01.JPG"/>
          <p:cNvPicPr>
            <a:picLocks noChangeAspect="1"/>
          </p:cNvPicPr>
          <p:nvPr/>
        </p:nvPicPr>
        <p:blipFill>
          <a:blip r:embed="rId3"/>
          <a:srcRect/>
          <a:stretch>
            <a:fillRect/>
          </a:stretch>
        </p:blipFill>
        <p:spPr bwMode="auto">
          <a:xfrm>
            <a:off x="6082925" y="2852738"/>
            <a:ext cx="2503863" cy="2016422"/>
          </a:xfrm>
          <a:prstGeom prst="rect">
            <a:avLst/>
          </a:prstGeom>
          <a:noFill/>
          <a:ln w="9525">
            <a:noFill/>
            <a:miter lim="800000"/>
            <a:headEnd/>
            <a:tailEnd/>
          </a:ln>
        </p:spPr>
      </p:pic>
      <p:pic>
        <p:nvPicPr>
          <p:cNvPr id="24581" name="図 5" descr="画像 093.jpg"/>
          <p:cNvPicPr>
            <a:picLocks noChangeAspect="1"/>
          </p:cNvPicPr>
          <p:nvPr/>
        </p:nvPicPr>
        <p:blipFill>
          <a:blip r:embed="rId4"/>
          <a:srcRect/>
          <a:stretch>
            <a:fillRect/>
          </a:stretch>
        </p:blipFill>
        <p:spPr bwMode="auto">
          <a:xfrm>
            <a:off x="6227763" y="908050"/>
            <a:ext cx="1908175" cy="1430338"/>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図 10" descr="DSC01781.jpg"/>
          <p:cNvPicPr>
            <a:picLocks noChangeAspect="1"/>
          </p:cNvPicPr>
          <p:nvPr/>
        </p:nvPicPr>
        <p:blipFill>
          <a:blip r:embed="rId3"/>
          <a:srcRect/>
          <a:stretch>
            <a:fillRect/>
          </a:stretch>
        </p:blipFill>
        <p:spPr bwMode="auto">
          <a:xfrm>
            <a:off x="6516216" y="2204864"/>
            <a:ext cx="2088232" cy="1568080"/>
          </a:xfrm>
          <a:prstGeom prst="rect">
            <a:avLst/>
          </a:prstGeom>
          <a:noFill/>
          <a:ln w="9525">
            <a:noFill/>
            <a:miter lim="800000"/>
            <a:headEnd/>
            <a:tailEnd/>
          </a:ln>
        </p:spPr>
      </p:pic>
      <p:pic>
        <p:nvPicPr>
          <p:cNvPr id="25601" name="図 3" descr="ハートと手.jpg"/>
          <p:cNvPicPr>
            <a:picLocks noChangeAspect="1"/>
          </p:cNvPicPr>
          <p:nvPr/>
        </p:nvPicPr>
        <p:blipFill>
          <a:blip r:embed="rId4"/>
          <a:srcRect/>
          <a:stretch>
            <a:fillRect/>
          </a:stretch>
        </p:blipFill>
        <p:spPr bwMode="auto">
          <a:xfrm>
            <a:off x="7740650" y="115888"/>
            <a:ext cx="968375" cy="688975"/>
          </a:xfrm>
          <a:prstGeom prst="rect">
            <a:avLst/>
          </a:prstGeom>
          <a:noFill/>
          <a:ln w="9525">
            <a:noFill/>
            <a:miter lim="800000"/>
            <a:headEnd/>
            <a:tailEnd/>
          </a:ln>
        </p:spPr>
      </p:pic>
      <p:sp>
        <p:nvSpPr>
          <p:cNvPr id="25602" name="テキスト ボックス 2"/>
          <p:cNvSpPr txBox="1">
            <a:spLocks noChangeArrowheads="1"/>
          </p:cNvSpPr>
          <p:nvPr/>
        </p:nvSpPr>
        <p:spPr bwMode="auto">
          <a:xfrm>
            <a:off x="323528" y="404664"/>
            <a:ext cx="6553200" cy="553998"/>
          </a:xfrm>
          <a:prstGeom prst="rect">
            <a:avLst/>
          </a:prstGeom>
          <a:noFill/>
          <a:ln w="9525">
            <a:noFill/>
            <a:miter lim="800000"/>
            <a:headEnd/>
            <a:tailEnd/>
          </a:ln>
        </p:spPr>
        <p:txBody>
          <a:bodyPr>
            <a:spAutoFit/>
          </a:bodyPr>
          <a:lstStyle/>
          <a:p>
            <a:r>
              <a:rPr lang="en-US" altLang="ja-JP" sz="3000" dirty="0" smtClean="0">
                <a:solidFill>
                  <a:schemeClr val="tx2"/>
                </a:solidFill>
              </a:rPr>
              <a:t>Ⅰ</a:t>
            </a:r>
            <a:r>
              <a:rPr lang="ja-JP" altLang="en-US" sz="3000" dirty="0" smtClean="0">
                <a:solidFill>
                  <a:schemeClr val="tx2"/>
                </a:solidFill>
              </a:rPr>
              <a:t>「</a:t>
            </a:r>
            <a:r>
              <a:rPr lang="ja-JP" altLang="en-US" sz="3000" dirty="0">
                <a:solidFill>
                  <a:schemeClr val="tx2"/>
                </a:solidFill>
              </a:rPr>
              <a:t>まちの学び舎ハルハウス」参与観察</a:t>
            </a:r>
          </a:p>
        </p:txBody>
      </p:sp>
      <p:sp>
        <p:nvSpPr>
          <p:cNvPr id="25603" name="テキスト ボックス 6"/>
          <p:cNvSpPr txBox="1">
            <a:spLocks noChangeArrowheads="1"/>
          </p:cNvSpPr>
          <p:nvPr/>
        </p:nvSpPr>
        <p:spPr bwMode="auto">
          <a:xfrm>
            <a:off x="179512" y="1196752"/>
            <a:ext cx="6480175" cy="2123658"/>
          </a:xfrm>
          <a:prstGeom prst="rect">
            <a:avLst/>
          </a:prstGeom>
          <a:noFill/>
          <a:ln w="9525">
            <a:noFill/>
            <a:miter lim="800000"/>
            <a:headEnd/>
            <a:tailEnd/>
          </a:ln>
        </p:spPr>
        <p:txBody>
          <a:bodyPr wrap="square">
            <a:spAutoFit/>
          </a:bodyPr>
          <a:lstStyle/>
          <a:p>
            <a:endParaRPr lang="en-US" altLang="ja-JP" dirty="0">
              <a:latin typeface="HGPｺﾞｼｯｸE" pitchFamily="50" charset="-128"/>
              <a:ea typeface="HGPｺﾞｼｯｸE" pitchFamily="50" charset="-128"/>
            </a:endParaRPr>
          </a:p>
          <a:p>
            <a:pPr>
              <a:buFont typeface="Wingdings" pitchFamily="2" charset="2"/>
              <a:buChar char="n"/>
            </a:pPr>
            <a:endParaRPr lang="en-US" altLang="ja-JP" dirty="0">
              <a:latin typeface="HGPｺﾞｼｯｸE" pitchFamily="50" charset="-128"/>
              <a:ea typeface="HGPｺﾞｼｯｸE" pitchFamily="50" charset="-128"/>
            </a:endParaRPr>
          </a:p>
          <a:p>
            <a:pPr>
              <a:buFont typeface="Wingdings" pitchFamily="2" charset="2"/>
              <a:buChar char="n"/>
            </a:pPr>
            <a:r>
              <a:rPr lang="ja-JP" altLang="en-US" sz="2400" dirty="0">
                <a:latin typeface="HGPｺﾞｼｯｸE" pitchFamily="50" charset="-128"/>
                <a:ea typeface="HGPｺﾞｼｯｸE" pitchFamily="50" charset="-128"/>
              </a:rPr>
              <a:t>子どもから大人まで誰でも気軽に参加可能</a:t>
            </a:r>
          </a:p>
          <a:p>
            <a:endParaRPr lang="en-US" altLang="ja-JP" sz="2400" dirty="0">
              <a:latin typeface="HGPｺﾞｼｯｸE" pitchFamily="50" charset="-128"/>
              <a:ea typeface="HGPｺﾞｼｯｸE" pitchFamily="50" charset="-128"/>
            </a:endParaRPr>
          </a:p>
          <a:p>
            <a:pPr>
              <a:buFont typeface="Wingdings" pitchFamily="2" charset="2"/>
              <a:buChar char="n"/>
            </a:pPr>
            <a:r>
              <a:rPr lang="ja-JP" altLang="en-US" sz="2400" dirty="0">
                <a:latin typeface="HGPｺﾞｼｯｸE" pitchFamily="50" charset="-128"/>
                <a:ea typeface="HGPｺﾞｼｯｸE" pitchFamily="50" charset="-128"/>
              </a:rPr>
              <a:t>健康問題（介護・ひきこもりなど）の相談も</a:t>
            </a:r>
          </a:p>
          <a:p>
            <a:endParaRPr lang="ja-JP" altLang="en-US" sz="2400" dirty="0">
              <a:latin typeface="HGPｺﾞｼｯｸE" pitchFamily="50" charset="-128"/>
              <a:ea typeface="HGPｺﾞｼｯｸE" pitchFamily="50" charset="-128"/>
            </a:endParaRPr>
          </a:p>
        </p:txBody>
      </p:sp>
      <p:sp>
        <p:nvSpPr>
          <p:cNvPr id="25605" name="テキスト ボックス 10"/>
          <p:cNvSpPr txBox="1">
            <a:spLocks noChangeArrowheads="1"/>
          </p:cNvSpPr>
          <p:nvPr/>
        </p:nvSpPr>
        <p:spPr bwMode="auto">
          <a:xfrm>
            <a:off x="323528" y="1268760"/>
            <a:ext cx="4176713" cy="460375"/>
          </a:xfrm>
          <a:prstGeom prst="rect">
            <a:avLst/>
          </a:prstGeom>
          <a:noFill/>
          <a:ln w="9525">
            <a:noFill/>
            <a:miter lim="800000"/>
            <a:headEnd/>
            <a:tailEnd/>
          </a:ln>
        </p:spPr>
        <p:txBody>
          <a:bodyPr>
            <a:spAutoFit/>
          </a:bodyPr>
          <a:lstStyle/>
          <a:p>
            <a:r>
              <a:rPr lang="en-US" altLang="ja-JP" sz="2400" dirty="0" smtClean="0"/>
              <a:t>《</a:t>
            </a:r>
            <a:r>
              <a:rPr lang="ja-JP" altLang="en-US" sz="2400" dirty="0" smtClean="0"/>
              <a:t>ハルハウス</a:t>
            </a:r>
            <a:r>
              <a:rPr lang="ja-JP" altLang="en-US" sz="2400" dirty="0"/>
              <a:t>の</a:t>
            </a:r>
            <a:r>
              <a:rPr lang="ja-JP" altLang="en-US" sz="2400" dirty="0" smtClean="0"/>
              <a:t>概要</a:t>
            </a:r>
            <a:r>
              <a:rPr lang="en-US" altLang="ja-JP" sz="2400" dirty="0" smtClean="0"/>
              <a:t>》</a:t>
            </a:r>
            <a:endParaRPr lang="ja-JP" altLang="en-US" sz="2400" dirty="0"/>
          </a:p>
        </p:txBody>
      </p:sp>
      <p:sp>
        <p:nvSpPr>
          <p:cNvPr id="25606" name="テキスト ボックス 11"/>
          <p:cNvSpPr txBox="1">
            <a:spLocks noChangeArrowheads="1"/>
          </p:cNvSpPr>
          <p:nvPr/>
        </p:nvSpPr>
        <p:spPr bwMode="auto">
          <a:xfrm>
            <a:off x="251520" y="4365104"/>
            <a:ext cx="8496944" cy="1717393"/>
          </a:xfrm>
          <a:prstGeom prst="rect">
            <a:avLst/>
          </a:prstGeom>
          <a:noFill/>
          <a:ln w="9525">
            <a:noFill/>
            <a:miter lim="800000"/>
            <a:headEnd/>
            <a:tailEnd/>
          </a:ln>
        </p:spPr>
        <p:txBody>
          <a:bodyPr wrap="square">
            <a:spAutoFit/>
          </a:bodyPr>
          <a:lstStyle/>
          <a:p>
            <a:pPr>
              <a:lnSpc>
                <a:spcPct val="80000"/>
              </a:lnSpc>
              <a:buFont typeface="Wingdings" pitchFamily="2" charset="2"/>
              <a:buNone/>
            </a:pPr>
            <a:r>
              <a:rPr lang="en-US" altLang="ja-JP" sz="2400" dirty="0">
                <a:latin typeface="HGPｺﾞｼｯｸE" pitchFamily="50" charset="-128"/>
                <a:ea typeface="HGPｺﾞｼｯｸE" pitchFamily="50" charset="-128"/>
              </a:rPr>
              <a:t>【</a:t>
            </a:r>
            <a:r>
              <a:rPr lang="ja-JP" altLang="en-US" sz="2400" dirty="0">
                <a:latin typeface="HGPｺﾞｼｯｸE" pitchFamily="50" charset="-128"/>
                <a:ea typeface="HGPｺﾞｼｯｸE" pitchFamily="50" charset="-128"/>
              </a:rPr>
              <a:t>調査目的</a:t>
            </a:r>
            <a:r>
              <a:rPr lang="en-US" altLang="ja-JP" sz="2400" dirty="0">
                <a:latin typeface="HGPｺﾞｼｯｸE" pitchFamily="50" charset="-128"/>
                <a:ea typeface="HGPｺﾞｼｯｸE" pitchFamily="50" charset="-128"/>
              </a:rPr>
              <a:t>】</a:t>
            </a:r>
            <a:r>
              <a:rPr lang="ja-JP" altLang="en-US" sz="2400" dirty="0">
                <a:latin typeface="HGPｺﾞｼｯｸE" pitchFamily="50" charset="-128"/>
                <a:ea typeface="HGPｺﾞｼｯｸE" pitchFamily="50" charset="-128"/>
              </a:rPr>
              <a:t>「まちの縁側」の先進事例についてそれが</a:t>
            </a:r>
            <a:r>
              <a:rPr lang="ja-JP" altLang="en-US" sz="2400" dirty="0" smtClean="0">
                <a:latin typeface="HGPｺﾞｼｯｸE" pitchFamily="50" charset="-128"/>
                <a:ea typeface="HGPｺﾞｼｯｸE" pitchFamily="50" charset="-128"/>
              </a:rPr>
              <a:t>いかなる</a:t>
            </a:r>
            <a:endParaRPr lang="en-US" altLang="ja-JP" sz="1400" dirty="0" smtClean="0">
              <a:latin typeface="HGPｺﾞｼｯｸE" pitchFamily="50" charset="-128"/>
              <a:ea typeface="HGPｺﾞｼｯｸE" pitchFamily="50" charset="-128"/>
            </a:endParaRPr>
          </a:p>
          <a:p>
            <a:pPr>
              <a:lnSpc>
                <a:spcPct val="80000"/>
              </a:lnSpc>
              <a:buFont typeface="Wingdings" pitchFamily="2" charset="2"/>
              <a:buNone/>
            </a:pPr>
            <a:endParaRPr lang="en-US" altLang="ja-JP" sz="1200" dirty="0" smtClean="0">
              <a:latin typeface="HGPｺﾞｼｯｸE" pitchFamily="50" charset="-128"/>
              <a:ea typeface="HGPｺﾞｼｯｸE" pitchFamily="50" charset="-128"/>
            </a:endParaRPr>
          </a:p>
          <a:p>
            <a:pPr>
              <a:lnSpc>
                <a:spcPct val="80000"/>
              </a:lnSpc>
              <a:buFont typeface="Wingdings" pitchFamily="2" charset="2"/>
              <a:buNone/>
            </a:pPr>
            <a:r>
              <a:rPr lang="ja-JP" altLang="en-US" sz="2400" dirty="0" smtClean="0">
                <a:latin typeface="HGPｺﾞｼｯｸE" pitchFamily="50" charset="-128"/>
                <a:ea typeface="HGPｺﾞｼｯｸE" pitchFamily="50" charset="-128"/>
              </a:rPr>
              <a:t>　　　　　　　　やり方で</a:t>
            </a:r>
            <a:r>
              <a:rPr lang="ja-JP" altLang="en-US" sz="2400" dirty="0">
                <a:latin typeface="HGPｺﾞｼｯｸE" pitchFamily="50" charset="-128"/>
                <a:ea typeface="HGPｺﾞｼｯｸE" pitchFamily="50" charset="-128"/>
              </a:rPr>
              <a:t>「つながり」を生み出しているかを調べる 　</a:t>
            </a:r>
            <a:endParaRPr lang="en-US" altLang="ja-JP" sz="2400" dirty="0" smtClean="0">
              <a:latin typeface="HGPｺﾞｼｯｸE" pitchFamily="50" charset="-128"/>
              <a:ea typeface="HGPｺﾞｼｯｸE" pitchFamily="50" charset="-128"/>
            </a:endParaRPr>
          </a:p>
          <a:p>
            <a:pPr>
              <a:lnSpc>
                <a:spcPct val="80000"/>
              </a:lnSpc>
              <a:buFont typeface="Wingdings" pitchFamily="2" charset="2"/>
              <a:buNone/>
            </a:pPr>
            <a:endParaRPr lang="en-US" altLang="ja-JP" sz="2400" dirty="0">
              <a:latin typeface="HGPｺﾞｼｯｸE" pitchFamily="50" charset="-128"/>
              <a:ea typeface="HGPｺﾞｼｯｸE" pitchFamily="50" charset="-128"/>
            </a:endParaRPr>
          </a:p>
          <a:p>
            <a:pPr>
              <a:lnSpc>
                <a:spcPct val="80000"/>
              </a:lnSpc>
              <a:buFont typeface="Wingdings" pitchFamily="2" charset="2"/>
              <a:buNone/>
            </a:pPr>
            <a:endParaRPr lang="en-US" altLang="ja-JP" sz="2400" dirty="0" smtClean="0">
              <a:latin typeface="HGPｺﾞｼｯｸE" pitchFamily="50" charset="-128"/>
              <a:ea typeface="HGPｺﾞｼｯｸE" pitchFamily="50" charset="-128"/>
            </a:endParaRPr>
          </a:p>
          <a:p>
            <a:pPr>
              <a:lnSpc>
                <a:spcPct val="80000"/>
              </a:lnSpc>
              <a:buFont typeface="Wingdings" pitchFamily="2" charset="2"/>
              <a:buNone/>
            </a:pPr>
            <a:r>
              <a:rPr lang="en-US" altLang="ja-JP" sz="2400" dirty="0" smtClean="0">
                <a:latin typeface="HGPｺﾞｼｯｸE" pitchFamily="50" charset="-128"/>
                <a:ea typeface="HGPｺﾞｼｯｸE" pitchFamily="50" charset="-128"/>
              </a:rPr>
              <a:t>【</a:t>
            </a:r>
            <a:r>
              <a:rPr lang="ja-JP" altLang="en-US" sz="2400" dirty="0">
                <a:latin typeface="HGPｺﾞｼｯｸE" pitchFamily="50" charset="-128"/>
                <a:ea typeface="HGPｺﾞｼｯｸE" pitchFamily="50" charset="-128"/>
              </a:rPr>
              <a:t>実施期間</a:t>
            </a:r>
            <a:r>
              <a:rPr lang="en-US" altLang="ja-JP" sz="2400" dirty="0">
                <a:latin typeface="HGPｺﾞｼｯｸE" pitchFamily="50" charset="-128"/>
                <a:ea typeface="HGPｺﾞｼｯｸE" pitchFamily="50" charset="-128"/>
              </a:rPr>
              <a:t>】8</a:t>
            </a:r>
            <a:r>
              <a:rPr lang="ja-JP" altLang="en-US" sz="2400" dirty="0">
                <a:latin typeface="HGPｺﾞｼｯｸE" pitchFamily="50" charset="-128"/>
                <a:ea typeface="HGPｺﾞｼｯｸE" pitchFamily="50" charset="-128"/>
              </a:rPr>
              <a:t>月</a:t>
            </a:r>
            <a:r>
              <a:rPr lang="en-US" altLang="ja-JP" sz="2400" dirty="0">
                <a:latin typeface="HGPｺﾞｼｯｸE" pitchFamily="50" charset="-128"/>
                <a:ea typeface="HGPｺﾞｼｯｸE" pitchFamily="50" charset="-128"/>
              </a:rPr>
              <a:t>23</a:t>
            </a:r>
            <a:r>
              <a:rPr lang="ja-JP" altLang="en-US" sz="2400" dirty="0">
                <a:latin typeface="HGPｺﾞｼｯｸE" pitchFamily="50" charset="-128"/>
                <a:ea typeface="HGPｺﾞｼｯｸE" pitchFamily="50" charset="-128"/>
              </a:rPr>
              <a:t>日から </a:t>
            </a:r>
            <a:r>
              <a:rPr lang="ja-JP" altLang="en-US" sz="2400" dirty="0" smtClean="0">
                <a:latin typeface="HGPｺﾞｼｯｸE" pitchFamily="50" charset="-128"/>
                <a:ea typeface="HGPｺﾞｼｯｸE" pitchFamily="50" charset="-128"/>
              </a:rPr>
              <a:t>同月</a:t>
            </a:r>
            <a:r>
              <a:rPr lang="en-US" altLang="ja-JP" sz="2400" dirty="0" smtClean="0">
                <a:latin typeface="HGPｺﾞｼｯｸE" pitchFamily="50" charset="-128"/>
                <a:ea typeface="HGPｺﾞｼｯｸE" pitchFamily="50" charset="-128"/>
              </a:rPr>
              <a:t>29</a:t>
            </a:r>
            <a:r>
              <a:rPr lang="ja-JP" altLang="en-US" sz="2400" dirty="0" smtClean="0">
                <a:latin typeface="HGPｺﾞｼｯｸE" pitchFamily="50" charset="-128"/>
                <a:ea typeface="HGPｺﾞｼｯｸE" pitchFamily="50" charset="-128"/>
              </a:rPr>
              <a:t>日まで１週間</a:t>
            </a:r>
          </a:p>
        </p:txBody>
      </p:sp>
      <p:sp>
        <p:nvSpPr>
          <p:cNvPr id="25607" name="テキスト ボックス 12"/>
          <p:cNvSpPr txBox="1">
            <a:spLocks noChangeArrowheads="1"/>
          </p:cNvSpPr>
          <p:nvPr/>
        </p:nvSpPr>
        <p:spPr bwMode="auto">
          <a:xfrm>
            <a:off x="323528" y="3645024"/>
            <a:ext cx="3671888" cy="461963"/>
          </a:xfrm>
          <a:prstGeom prst="rect">
            <a:avLst/>
          </a:prstGeom>
          <a:noFill/>
          <a:ln w="9525">
            <a:noFill/>
            <a:miter lim="800000"/>
            <a:headEnd/>
            <a:tailEnd/>
          </a:ln>
        </p:spPr>
        <p:txBody>
          <a:bodyPr>
            <a:spAutoFit/>
          </a:bodyPr>
          <a:lstStyle/>
          <a:p>
            <a:r>
              <a:rPr lang="en-US" altLang="ja-JP" sz="2400" dirty="0" smtClean="0"/>
              <a:t>《</a:t>
            </a:r>
            <a:r>
              <a:rPr lang="ja-JP" altLang="en-US" sz="2400" dirty="0" smtClean="0"/>
              <a:t>調査概要</a:t>
            </a:r>
            <a:r>
              <a:rPr lang="en-US" altLang="ja-JP" sz="2400" dirty="0" smtClean="0"/>
              <a:t>》</a:t>
            </a:r>
            <a:endParaRPr lang="ja-JP" altLang="en-US" sz="2400" dirty="0"/>
          </a:p>
        </p:txBody>
      </p:sp>
    </p:spTree>
  </p:cSld>
  <p:clrMapOvr>
    <a:masterClrMapping/>
  </p:clrMapOvr>
  <p:transition advTm="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スライド 1&quot;/&gt;&lt;property id=&quot;20307&quot; value=&quot;256&quot;/&gt;&lt;/object&gt;&lt;object type=&quot;3&quot; unique_id=&quot;10005&quot;&gt;&lt;property id=&quot;20148&quot; value=&quot;5&quot;/&gt;&lt;property id=&quot;20300&quot; value=&quot;スライド 2&quot;/&gt;&lt;property id=&quot;20307&quot; value=&quot;271&quot;/&gt;&lt;/object&gt;&lt;object type=&quot;3&quot; unique_id=&quot;10006&quot;&gt;&lt;property id=&quot;20148&quot; value=&quot;5&quot;/&gt;&lt;property id=&quot;20300&quot; value=&quot;スライド 3&quot;/&gt;&lt;property id=&quot;20307&quot; value=&quot;272&quot;/&gt;&lt;/object&gt;&lt;object type=&quot;3&quot; unique_id=&quot;10007&quot;&gt;&lt;property id=&quot;20148&quot; value=&quot;5&quot;/&gt;&lt;property id=&quot;20300&quot; value=&quot;スライド 4&quot;/&gt;&lt;property id=&quot;20307&quot; value=&quot;285&quot;/&gt;&lt;/object&gt;&lt;object type=&quot;3&quot; unique_id=&quot;10008&quot;&gt;&lt;property id=&quot;20148&quot; value=&quot;5&quot;/&gt;&lt;property id=&quot;20300&quot; value=&quot;スライド 5&quot;/&gt;&lt;property id=&quot;20307&quot; value=&quot;274&quot;/&gt;&lt;/object&gt;&lt;object type=&quot;3&quot; unique_id=&quot;10009&quot;&gt;&lt;property id=&quot;20148&quot; value=&quot;5&quot;/&gt;&lt;property id=&quot;20300&quot; value=&quot;スライド 6&quot;/&gt;&lt;property id=&quot;20307&quot; value=&quot;275&quot;/&gt;&lt;/object&gt;&lt;object type=&quot;3&quot; unique_id=&quot;10010&quot;&gt;&lt;property id=&quot;20148&quot; value=&quot;5&quot;/&gt;&lt;property id=&quot;20300&quot; value=&quot;スライド 7&quot;/&gt;&lt;property id=&quot;20307&quot; value=&quot;286&quot;/&gt;&lt;/object&gt;&lt;object type=&quot;3&quot; unique_id=&quot;10011&quot;&gt;&lt;property id=&quot;20148&quot; value=&quot;5&quot;/&gt;&lt;property id=&quot;20300&quot; value=&quot;スライド 8&quot;/&gt;&lt;property id=&quot;20307&quot; value=&quot;287&quot;/&gt;&lt;/object&gt;&lt;object type=&quot;3&quot; unique_id=&quot;10012&quot;&gt;&lt;property id=&quot;20148&quot; value=&quot;5&quot;/&gt;&lt;property id=&quot;20300&quot; value=&quot;スライド 9&quot;/&gt;&lt;property id=&quot;20307&quot; value=&quot;278&quot;/&gt;&lt;/object&gt;&lt;object type=&quot;3&quot; unique_id=&quot;10013&quot;&gt;&lt;property id=&quot;20148&quot; value=&quot;5&quot;/&gt;&lt;property id=&quot;20300&quot; value=&quot;スライド 10&quot;/&gt;&lt;property id=&quot;20307&quot; value=&quot;261&quot;/&gt;&lt;/object&gt;&lt;object type=&quot;3&quot; unique_id=&quot;10014&quot;&gt;&lt;property id=&quot;20148&quot; value=&quot;5&quot;/&gt;&lt;property id=&quot;20300&quot; value=&quot;スライド 11 - &amp;quot; つながるKYOTOプロジェクト&amp;quot;&quot;/&gt;&lt;property id=&quot;20307&quot; value=&quot;268&quot;/&gt;&lt;/object&gt;&lt;object type=&quot;3&quot; unique_id=&quot;10015&quot;&gt;&lt;property id=&quot;20148&quot; value=&quot;5&quot;/&gt;&lt;property id=&quot;20300&quot; value=&quot;スライド 12&quot;/&gt;&lt;property id=&quot;20307&quot; value=&quot;260&quot;/&gt;&lt;/object&gt;&lt;object type=&quot;3&quot; unique_id=&quot;10016&quot;&gt;&lt;property id=&quot;20148&quot; value=&quot;5&quot;/&gt;&lt;property id=&quot;20300&quot; value=&quot;スライド 13&quot;/&gt;&lt;property id=&quot;20307&quot; value=&quot;280&quot;/&gt;&lt;/object&gt;&lt;object type=&quot;3&quot; unique_id=&quot;10017&quot;&gt;&lt;property id=&quot;20148&quot; value=&quot;5&quot;/&gt;&lt;property id=&quot;20300&quot; value=&quot;スライド 14&quot;/&gt;&lt;property id=&quot;20307&quot; value=&quot;262&quot;/&gt;&lt;/object&gt;&lt;object type=&quot;3&quot; unique_id=&quot;10018&quot;&gt;&lt;property id=&quot;20148&quot; value=&quot;5&quot;/&gt;&lt;property id=&quot;20300&quot; value=&quot;スライド 15&quot;/&gt;&lt;property id=&quot;20307&quot; value=&quot;269&quot;/&gt;&lt;/object&gt;&lt;object type=&quot;3&quot; unique_id=&quot;10019&quot;&gt;&lt;property id=&quot;20148&quot; value=&quot;5&quot;/&gt;&lt;property id=&quot;20300&quot; value=&quot;スライド 16&quot;/&gt;&lt;property id=&quot;20307&quot; value=&quot;270&quot;/&gt;&lt;/object&gt;&lt;object type=&quot;3&quot; unique_id=&quot;10020&quot;&gt;&lt;property id=&quot;20148&quot; value=&quot;5&quot;/&gt;&lt;property id=&quot;20300&quot; value=&quot;スライド 17&quot;/&gt;&lt;property id=&quot;20307&quot; value=&quot;282&quot;/&gt;&lt;/object&gt;&lt;object type=&quot;3&quot; unique_id=&quot;10021&quot;&gt;&lt;property id=&quot;20148&quot; value=&quot;5&quot;/&gt;&lt;property id=&quot;20300&quot; value=&quot;スライド 18&quot;/&gt;&lt;property id=&quot;20307&quot; value=&quot;279&quot;/&gt;&lt;/object&gt;&lt;object type=&quot;3&quot; unique_id=&quot;10022&quot;&gt;&lt;property id=&quot;20148&quot; value=&quot;5&quot;/&gt;&lt;property id=&quot;20300&quot; value=&quot;スライド 19&quot;/&gt;&lt;property id=&quot;20307&quot; value=&quot;263&quot;/&gt;&lt;/object&gt;&lt;object type=&quot;3&quot; unique_id=&quot;10023&quot;&gt;&lt;property id=&quot;20148&quot; value=&quot;5&quot;/&gt;&lt;property id=&quot;20300&quot; value=&quot;スライド 20&quot;/&gt;&lt;property id=&quot;20307&quot; value=&quot;284&quot;/&gt;&lt;/object&gt;&lt;object type=&quot;3&quot; unique_id=&quot;10024&quot;&gt;&lt;property id=&quot;20148&quot; value=&quot;5&quot;/&gt;&lt;property id=&quot;20300&quot; value=&quot;スライド 21&quot;/&gt;&lt;property id=&quot;20307&quot; value=&quot;283&quot;/&gt;&lt;/object&gt;&lt;object type=&quot;3&quot; unique_id=&quot;10025&quot;&gt;&lt;property id=&quot;20148&quot; value=&quot;5&quot;/&gt;&lt;property id=&quot;20300&quot; value=&quot;スライド 22&quot;/&gt;&lt;property id=&quot;20307&quot; value=&quot;264&quot;/&gt;&lt;/object&gt;&lt;object type=&quot;3&quot; unique_id=&quot;10026&quot;&gt;&lt;property id=&quot;20148&quot; value=&quot;5&quot;/&gt;&lt;property id=&quot;20300&quot; value=&quot;スライド 23&quot;/&gt;&lt;property id=&quot;20307&quot; value=&quot;258&quot;/&gt;&lt;/object&gt;&lt;object type=&quot;3&quot; unique_id=&quot;10027&quot;&gt;&lt;property id=&quot;20148&quot; value=&quot;5&quot;/&gt;&lt;property id=&quot;20300&quot; value=&quot;スライド 24&quot;/&gt;&lt;property id=&quot;20307&quot; value=&quot;259&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3.8|18"/>
</p:tagLst>
</file>

<file path=ppt/tags/tag11.xml><?xml version="1.0" encoding="utf-8"?>
<p:tagLst xmlns:a="http://schemas.openxmlformats.org/drawingml/2006/main" xmlns:r="http://schemas.openxmlformats.org/officeDocument/2006/relationships" xmlns:p="http://schemas.openxmlformats.org/presentationml/2006/main">
  <p:tag name="TIMING" val="|20.5|13|0.5"/>
</p:tagLst>
</file>

<file path=ppt/tags/tag12.xml><?xml version="1.0" encoding="utf-8"?>
<p:tagLst xmlns:a="http://schemas.openxmlformats.org/drawingml/2006/main" xmlns:r="http://schemas.openxmlformats.org/officeDocument/2006/relationships" xmlns:p="http://schemas.openxmlformats.org/presentationml/2006/main">
  <p:tag name="TIMING" val="|1|2.4"/>
</p:tagLst>
</file>

<file path=ppt/tags/tag13.xml><?xml version="1.0" encoding="utf-8"?>
<p:tagLst xmlns:a="http://schemas.openxmlformats.org/drawingml/2006/main" xmlns:r="http://schemas.openxmlformats.org/officeDocument/2006/relationships" xmlns:p="http://schemas.openxmlformats.org/presentationml/2006/main">
  <p:tag name="TIMING" val="|12.6"/>
</p:tagLst>
</file>

<file path=ppt/tags/tag14.xml><?xml version="1.0" encoding="utf-8"?>
<p:tagLst xmlns:a="http://schemas.openxmlformats.org/drawingml/2006/main" xmlns:r="http://schemas.openxmlformats.org/officeDocument/2006/relationships" xmlns:p="http://schemas.openxmlformats.org/presentationml/2006/main">
  <p:tag name="TIMING" val="|0.8|8.4"/>
</p:tagLst>
</file>

<file path=ppt/tags/tag15.xml><?xml version="1.0" encoding="utf-8"?>
<p:tagLst xmlns:a="http://schemas.openxmlformats.org/drawingml/2006/main" xmlns:r="http://schemas.openxmlformats.org/officeDocument/2006/relationships" xmlns:p="http://schemas.openxmlformats.org/presentationml/2006/main">
  <p:tag name="TIMING" val="|1.9"/>
</p:tagLst>
</file>

<file path=ppt/tags/tag16.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25.6|0.7"/>
</p:tagLst>
</file>

<file path=ppt/tags/tag3.xml><?xml version="1.0" encoding="utf-8"?>
<p:tagLst xmlns:a="http://schemas.openxmlformats.org/drawingml/2006/main" xmlns:r="http://schemas.openxmlformats.org/officeDocument/2006/relationships" xmlns:p="http://schemas.openxmlformats.org/presentationml/2006/main">
  <p:tag name="TIMING" val="|0.2|15.7|2.2|3.8|5.6|0.9|7.7|0.6|4.8"/>
</p:tagLst>
</file>

<file path=ppt/tags/tag4.xml><?xml version="1.0" encoding="utf-8"?>
<p:tagLst xmlns:a="http://schemas.openxmlformats.org/drawingml/2006/main" xmlns:r="http://schemas.openxmlformats.org/officeDocument/2006/relationships" xmlns:p="http://schemas.openxmlformats.org/presentationml/2006/main">
  <p:tag name="TIMING" val="|5.1|0.5|1.6|2.4"/>
</p:tagLst>
</file>

<file path=ppt/tags/tag5.xml><?xml version="1.0" encoding="utf-8"?>
<p:tagLst xmlns:a="http://schemas.openxmlformats.org/drawingml/2006/main" xmlns:r="http://schemas.openxmlformats.org/officeDocument/2006/relationships" xmlns:p="http://schemas.openxmlformats.org/presentationml/2006/main">
  <p:tag name="TIMING" val="|3.7|9.9"/>
</p:tagLst>
</file>

<file path=ppt/tags/tag6.xml><?xml version="1.0" encoding="utf-8"?>
<p:tagLst xmlns:a="http://schemas.openxmlformats.org/drawingml/2006/main" xmlns:r="http://schemas.openxmlformats.org/officeDocument/2006/relationships" xmlns:p="http://schemas.openxmlformats.org/presentationml/2006/main">
  <p:tag name="TIMING" val="|12.2"/>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ags/tag8.xml><?xml version="1.0" encoding="utf-8"?>
<p:tagLst xmlns:a="http://schemas.openxmlformats.org/drawingml/2006/main" xmlns:r="http://schemas.openxmlformats.org/officeDocument/2006/relationships" xmlns:p="http://schemas.openxmlformats.org/presentationml/2006/main">
  <p:tag name="TIMING" val="|0.2|0.3"/>
</p:tagLst>
</file>

<file path=ppt/tags/tag9.xml><?xml version="1.0" encoding="utf-8"?>
<p:tagLst xmlns:a="http://schemas.openxmlformats.org/drawingml/2006/main" xmlns:r="http://schemas.openxmlformats.org/officeDocument/2006/relationships" xmlns:p="http://schemas.openxmlformats.org/presentationml/2006/main">
  <p:tag name="TIMING" val="|3.2|3.3|6.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3073</TotalTime>
  <Words>1545</Words>
  <Application>Microsoft Office PowerPoint</Application>
  <PresentationFormat>画面に合わせる (4:3)</PresentationFormat>
  <Paragraphs>433</Paragraphs>
  <Slides>28</Slides>
  <Notes>11</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スパイス</vt:lpstr>
      <vt:lpstr>スライド 1</vt:lpstr>
      <vt:lpstr>1.問題提起</vt:lpstr>
      <vt:lpstr>スライド 3</vt:lpstr>
      <vt:lpstr>スライド 4</vt:lpstr>
      <vt:lpstr>スライド 5</vt:lpstr>
      <vt:lpstr>2.まちの縁側</vt:lpstr>
      <vt:lpstr>スライド 7</vt:lpstr>
      <vt:lpstr> 3.まちの縁側調査</vt:lpstr>
      <vt:lpstr>スライド 9</vt:lpstr>
      <vt:lpstr>スライド 10</vt:lpstr>
      <vt:lpstr>スライド 11</vt:lpstr>
      <vt:lpstr>スライド 12</vt:lpstr>
      <vt:lpstr>スライド 13</vt:lpstr>
      <vt:lpstr>ハルハウス参与観察まとめ</vt:lpstr>
      <vt:lpstr>ハルハウスの問題点</vt:lpstr>
      <vt:lpstr>スライド 16</vt:lpstr>
      <vt:lpstr>スライド 17</vt:lpstr>
      <vt:lpstr>スライド 18</vt:lpstr>
      <vt:lpstr>スライド 19</vt:lpstr>
      <vt:lpstr>スライド 20</vt:lpstr>
      <vt:lpstr>聞き取り調査まとめ</vt:lpstr>
      <vt:lpstr>スライド 22</vt:lpstr>
      <vt:lpstr>スライド 23</vt:lpstr>
      <vt:lpstr>4.まとめ</vt:lpstr>
      <vt:lpstr>スライド 25</vt:lpstr>
      <vt:lpstr>参考文献</vt:lpstr>
      <vt:lpstr>スライド 27</vt:lpstr>
      <vt:lpstr>スライド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thiramoto</dc:creator>
  <cp:lastModifiedBy>立命館大学</cp:lastModifiedBy>
  <cp:revision>342</cp:revision>
  <dcterms:modified xsi:type="dcterms:W3CDTF">2010-12-24T07:26:30Z</dcterms:modified>
</cp:coreProperties>
</file>